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vml" ContentType="application/vnd.openxmlformats-officedocument.vmlDrawing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1"/>
  </p:notesMasterIdLst>
  <p:handoutMasterIdLst>
    <p:handoutMasterId r:id="rId52"/>
  </p:handoutMasterIdLst>
  <p:sldIdLst>
    <p:sldId id="1081" r:id="rId2"/>
    <p:sldId id="1094" r:id="rId3"/>
    <p:sldId id="1112" r:id="rId4"/>
    <p:sldId id="1102" r:id="rId5"/>
    <p:sldId id="1107" r:id="rId6"/>
    <p:sldId id="1109" r:id="rId7"/>
    <p:sldId id="1110" r:id="rId8"/>
    <p:sldId id="1113" r:id="rId9"/>
    <p:sldId id="1115" r:id="rId10"/>
    <p:sldId id="1111" r:id="rId11"/>
    <p:sldId id="1040" r:id="rId12"/>
    <p:sldId id="1041" r:id="rId13"/>
    <p:sldId id="1117" r:id="rId14"/>
    <p:sldId id="1074" r:id="rId15"/>
    <p:sldId id="1072" r:id="rId16"/>
    <p:sldId id="1073" r:id="rId17"/>
    <p:sldId id="1049" r:id="rId18"/>
    <p:sldId id="1050" r:id="rId19"/>
    <p:sldId id="1051" r:id="rId20"/>
    <p:sldId id="1045" r:id="rId21"/>
    <p:sldId id="1046" r:id="rId22"/>
    <p:sldId id="1047" r:id="rId23"/>
    <p:sldId id="932" r:id="rId24"/>
    <p:sldId id="1003" r:id="rId25"/>
    <p:sldId id="1004" r:id="rId26"/>
    <p:sldId id="1005" r:id="rId27"/>
    <p:sldId id="1006" r:id="rId28"/>
    <p:sldId id="1007" r:id="rId29"/>
    <p:sldId id="1011" r:id="rId30"/>
    <p:sldId id="1012" r:id="rId31"/>
    <p:sldId id="1013" r:id="rId32"/>
    <p:sldId id="1014" r:id="rId33"/>
    <p:sldId id="1121" r:id="rId34"/>
    <p:sldId id="1122" r:id="rId35"/>
    <p:sldId id="1123" r:id="rId36"/>
    <p:sldId id="1118" r:id="rId37"/>
    <p:sldId id="1120" r:id="rId38"/>
    <p:sldId id="1087" r:id="rId39"/>
    <p:sldId id="1088" r:id="rId40"/>
    <p:sldId id="1091" r:id="rId41"/>
    <p:sldId id="1096" r:id="rId42"/>
    <p:sldId id="1099" r:id="rId43"/>
    <p:sldId id="1098" r:id="rId44"/>
    <p:sldId id="1100" r:id="rId45"/>
    <p:sldId id="986" r:id="rId46"/>
    <p:sldId id="987" r:id="rId47"/>
    <p:sldId id="965" r:id="rId48"/>
    <p:sldId id="1092" r:id="rId49"/>
    <p:sldId id="943" r:id="rId50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99"/>
    <a:srgbClr val="9999FF"/>
    <a:srgbClr val="00FFCC"/>
    <a:srgbClr val="FFFF99"/>
    <a:srgbClr val="FF99FF"/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2672" autoAdjust="0"/>
    <p:restoredTop sz="94660" autoAdjust="0"/>
  </p:normalViewPr>
  <p:slideViewPr>
    <p:cSldViewPr snapToGrid="0">
      <p:cViewPr>
        <p:scale>
          <a:sx n="82" d="100"/>
          <a:sy n="82" d="100"/>
        </p:scale>
        <p:origin x="-6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2B820A-B240-4445-ABAF-D05582F49BAB}" type="doc">
      <dgm:prSet loTypeId="urn:microsoft.com/office/officeart/2005/8/layout/arrow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39B92C-C58E-407A-9F59-6A10369D69F2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vert270"/>
        <a:lstStyle/>
        <a:p>
          <a:r>
            <a:rPr lang="en-US" sz="1200" dirty="0" smtClean="0">
              <a:solidFill>
                <a:schemeClr val="tx1"/>
              </a:solidFill>
            </a:rPr>
            <a:t>AP/AR/FINANCE</a:t>
          </a:r>
          <a:endParaRPr lang="en-US" sz="1200" dirty="0">
            <a:solidFill>
              <a:schemeClr val="tx1"/>
            </a:solidFill>
          </a:endParaRPr>
        </a:p>
      </dgm:t>
    </dgm:pt>
    <dgm:pt modelId="{71216FCF-64C0-42AF-BD22-ABFA58CE2610}" type="parTrans" cxnId="{B4AB3B49-CFDB-4D33-959E-27E03FB62ABE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CD457287-8D5C-45EE-9A48-1B03F31C5602}" type="sibTrans" cxnId="{B4AB3B49-CFDB-4D33-959E-27E03FB62ABE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21291619-8C41-4269-9A44-5D92436D78D0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Automatic Meter Reading</a:t>
          </a:r>
        </a:p>
      </dgm:t>
    </dgm:pt>
    <dgm:pt modelId="{7EB84D67-FBA8-493D-B4F8-BE5602256F5A}" type="parTrans" cxnId="{91F28672-A144-482C-8083-A503C743BD88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14C53A02-D5D5-4F5B-A6E9-44DA1474E36B}" type="sibTrans" cxnId="{91F28672-A144-482C-8083-A503C743BD88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649624BE-4695-43E3-9211-C12C9F457EA0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horz"/>
        <a:lstStyle/>
        <a:p>
          <a:r>
            <a:rPr lang="en-US" sz="1200" dirty="0" smtClean="0">
              <a:solidFill>
                <a:schemeClr val="tx1"/>
              </a:solidFill>
            </a:rPr>
            <a:t>Energy Accounting</a:t>
          </a:r>
          <a:endParaRPr lang="en-US" sz="1200" dirty="0">
            <a:solidFill>
              <a:schemeClr val="tx1"/>
            </a:solidFill>
          </a:endParaRPr>
        </a:p>
      </dgm:t>
    </dgm:pt>
    <dgm:pt modelId="{01435C27-C391-4EFF-8132-79D066671D2F}" type="parTrans" cxnId="{008054D9-357F-4984-8446-4735AF137D60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BE694251-83F7-47BF-A715-A57725A251D4}" type="sibTrans" cxnId="{008054D9-357F-4984-8446-4735AF137D60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5CA59024-6F91-4BB9-9755-1C0B71BB0B6E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vert"/>
        <a:lstStyle/>
        <a:p>
          <a:r>
            <a:rPr lang="en-US" sz="1200" dirty="0" smtClean="0">
              <a:solidFill>
                <a:schemeClr val="tx1"/>
              </a:solidFill>
            </a:rPr>
            <a:t>Centralized Call Center</a:t>
          </a:r>
          <a:endParaRPr lang="en-US" sz="1200" dirty="0">
            <a:solidFill>
              <a:schemeClr val="tx1"/>
            </a:solidFill>
          </a:endParaRPr>
        </a:p>
      </dgm:t>
    </dgm:pt>
    <dgm:pt modelId="{A74AD489-9309-4CD9-B0E9-BCB7C7894DED}" type="parTrans" cxnId="{326023D7-8E2C-46FA-B2D3-A5611C283E6A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1A758430-7E81-4028-80B2-878E6C8A1C50}" type="sibTrans" cxnId="{326023D7-8E2C-46FA-B2D3-A5611C283E6A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59AE1448-03D0-431E-B916-95135621364E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SCADA</a:t>
          </a:r>
          <a:endParaRPr lang="en-US" sz="1200" dirty="0">
            <a:solidFill>
              <a:schemeClr val="tx1"/>
            </a:solidFill>
          </a:endParaRPr>
        </a:p>
      </dgm:t>
    </dgm:pt>
    <dgm:pt modelId="{F41AFC4F-F61A-4870-99AA-C3E4A7E7EC12}" type="parTrans" cxnId="{958EF096-4579-402C-A3F5-FE4452675FE1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20F1CC14-4652-4E86-A7C9-F172AE3A29BA}" type="sibTrans" cxnId="{958EF096-4579-402C-A3F5-FE4452675FE1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AB638870-D74B-4311-A1B8-C77928AE7AAF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vert270"/>
        <a:lstStyle/>
        <a:p>
          <a:r>
            <a:rPr lang="en-US" sz="1200" dirty="0" smtClean="0">
              <a:solidFill>
                <a:schemeClr val="tx1"/>
              </a:solidFill>
            </a:rPr>
            <a:t>CRM</a:t>
          </a:r>
          <a:endParaRPr lang="en-US" sz="1200" dirty="0">
            <a:solidFill>
              <a:schemeClr val="tx1"/>
            </a:solidFill>
          </a:endParaRPr>
        </a:p>
      </dgm:t>
    </dgm:pt>
    <dgm:pt modelId="{022555C0-3B79-4021-937B-B280E62A2045}" type="parTrans" cxnId="{95D04023-C0CA-4F91-BABF-4434D739DA20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F40F97CD-54AD-46B2-AB29-1015949A7179}" type="sibTrans" cxnId="{95D04023-C0CA-4F91-BABF-4434D739DA20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0787D6DA-3A31-4CAF-886F-720AA284468E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horz"/>
        <a:lstStyle/>
        <a:p>
          <a:r>
            <a:rPr lang="en-US" sz="1200" dirty="0" smtClean="0">
              <a:solidFill>
                <a:schemeClr val="tx1"/>
              </a:solidFill>
            </a:rPr>
            <a:t>GIS</a:t>
          </a:r>
          <a:endParaRPr lang="en-US" sz="1200" dirty="0">
            <a:solidFill>
              <a:schemeClr val="tx1"/>
            </a:solidFill>
          </a:endParaRPr>
        </a:p>
      </dgm:t>
    </dgm:pt>
    <dgm:pt modelId="{8B7119DA-39BA-45FE-89E5-9BB7B3315524}" type="parTrans" cxnId="{5D644D85-F443-4B86-A302-4BF44603BA3D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6D71AD46-2FB4-4C66-85FC-04AD41030798}" type="sibTrans" cxnId="{5D644D85-F443-4B86-A302-4BF44603BA3D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1D5FDF03-6053-468C-A2F5-444DC2CAEE2D}">
      <dgm:prSet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NETWORK ANALYSIS</a:t>
          </a:r>
          <a:endParaRPr lang="en-US" sz="1200" dirty="0">
            <a:solidFill>
              <a:schemeClr val="tx1"/>
            </a:solidFill>
          </a:endParaRPr>
        </a:p>
      </dgm:t>
    </dgm:pt>
    <dgm:pt modelId="{4E588C52-752E-4503-BCAA-099DE0B50ABA}" type="parTrans" cxnId="{E6770A32-7D95-4BF4-8BA0-6891CE517AD0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93BCFD4B-8EE1-40DD-91C3-1FBB7BB7CB1A}" type="sibTrans" cxnId="{E6770A32-7D95-4BF4-8BA0-6891CE517AD0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50AFE683-679E-4745-9706-60E7A4EE9EE4}">
      <dgm:prSet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HR/PAY ROLL</a:t>
          </a:r>
          <a:endParaRPr lang="en-US" sz="1200" dirty="0">
            <a:solidFill>
              <a:schemeClr val="tx1"/>
            </a:solidFill>
          </a:endParaRPr>
        </a:p>
      </dgm:t>
    </dgm:pt>
    <dgm:pt modelId="{9B7A81A7-7780-48F0-BAB5-21A8B49BB8D7}" type="parTrans" cxnId="{79C1EE26-44B7-4B21-A879-9BC76725089C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EA44E77A-DD11-4D6F-ABDF-7BA639947866}" type="sibTrans" cxnId="{79C1EE26-44B7-4B21-A879-9BC76725089C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17BF43BB-80AA-4C9D-84B6-A4520D26F3CB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vert270"/>
        <a:lstStyle/>
        <a:p>
          <a:r>
            <a:rPr lang="en-US" sz="1200" dirty="0" smtClean="0">
              <a:solidFill>
                <a:schemeClr val="tx1"/>
              </a:solidFill>
            </a:rPr>
            <a:t>PURCHASE</a:t>
          </a:r>
          <a:endParaRPr lang="en-US" sz="1200" dirty="0">
            <a:solidFill>
              <a:schemeClr val="tx1"/>
            </a:solidFill>
          </a:endParaRPr>
        </a:p>
      </dgm:t>
    </dgm:pt>
    <dgm:pt modelId="{B779A2E3-CDC9-48C3-9B98-9428D0266A0C}" type="parTrans" cxnId="{CA7601C8-8E78-4D39-AE48-8C794DB350E6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B2F89340-F94A-409F-9903-7CE274484A9B}" type="sibTrans" cxnId="{CA7601C8-8E78-4D39-AE48-8C794DB350E6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A761B1AD-8F15-41DC-B887-9E79D6433F65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vert270"/>
        <a:lstStyle/>
        <a:p>
          <a:r>
            <a:rPr lang="en-US" sz="1200" dirty="0" smtClean="0">
              <a:solidFill>
                <a:schemeClr val="tx1"/>
              </a:solidFill>
            </a:rPr>
            <a:t>INVENTORY</a:t>
          </a:r>
          <a:endParaRPr lang="en-US" sz="1200" dirty="0">
            <a:solidFill>
              <a:schemeClr val="tx1"/>
            </a:solidFill>
          </a:endParaRPr>
        </a:p>
      </dgm:t>
    </dgm:pt>
    <dgm:pt modelId="{41FD9DEE-1207-49B4-B33A-54EF8B686754}" type="parTrans" cxnId="{53087CB3-78AF-4217-9AC1-C92460294E40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65FEC3FF-07BF-4462-A66E-75F488E0E35E}" type="sibTrans" cxnId="{53087CB3-78AF-4217-9AC1-C92460294E40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2B660E54-51F4-4006-8CBD-554BA6073B9E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vert270"/>
        <a:lstStyle/>
        <a:p>
          <a:r>
            <a:rPr lang="en-US" sz="1200" dirty="0" smtClean="0">
              <a:solidFill>
                <a:schemeClr val="tx1"/>
              </a:solidFill>
            </a:rPr>
            <a:t>LEGAL</a:t>
          </a:r>
          <a:endParaRPr lang="en-US" sz="1200" dirty="0">
            <a:solidFill>
              <a:schemeClr val="tx1"/>
            </a:solidFill>
          </a:endParaRPr>
        </a:p>
      </dgm:t>
    </dgm:pt>
    <dgm:pt modelId="{4A57FBB6-FAA8-462F-B741-655F4541668E}" type="parTrans" cxnId="{D217A817-261E-4EA1-81D9-FF6570C3C6E5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3DE6555B-6FCA-458C-B71F-1E08C177AC58}" type="sibTrans" cxnId="{D217A817-261E-4EA1-81D9-FF6570C3C6E5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C0948380-1F7C-4949-96BB-D5213C60EB31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vert270"/>
        <a:lstStyle/>
        <a:p>
          <a:r>
            <a:rPr lang="en-US" sz="1200" dirty="0" smtClean="0">
              <a:solidFill>
                <a:schemeClr val="tx1"/>
              </a:solidFill>
            </a:rPr>
            <a:t>EAM</a:t>
          </a:r>
          <a:endParaRPr lang="en-US" sz="1200" dirty="0">
            <a:solidFill>
              <a:schemeClr val="tx1"/>
            </a:solidFill>
          </a:endParaRPr>
        </a:p>
      </dgm:t>
    </dgm:pt>
    <dgm:pt modelId="{CDD30DBE-9A49-40DF-B1B2-BD1B9C7C7610}" type="parTrans" cxnId="{54E4E3CF-300E-4223-9F28-53A94C6F24FA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D33376E8-72D3-41F4-9D89-D947B3485FD9}" type="sibTrans" cxnId="{54E4E3CF-300E-4223-9F28-53A94C6F24FA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FD91A3FF-8200-4297-AE23-A21223819E16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vert270"/>
        <a:lstStyle/>
        <a:p>
          <a:r>
            <a:rPr lang="en-US" sz="1200" dirty="0" smtClean="0">
              <a:solidFill>
                <a:schemeClr val="tx1"/>
              </a:solidFill>
            </a:rPr>
            <a:t>PROJECT</a:t>
          </a:r>
          <a:endParaRPr lang="en-US" sz="1200" dirty="0">
            <a:solidFill>
              <a:schemeClr val="tx1"/>
            </a:solidFill>
          </a:endParaRPr>
        </a:p>
      </dgm:t>
    </dgm:pt>
    <dgm:pt modelId="{3CE20603-B538-4453-9615-3C1E376B09F6}" type="parTrans" cxnId="{B8395545-F109-4D9A-A4A1-88CD1D17B926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72F46A47-1EC9-4697-8F5F-7E6AF40F6E12}" type="sibTrans" cxnId="{B8395545-F109-4D9A-A4A1-88CD1D17B926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1AC56214-270A-4F99-B03E-BC7892EEDE0B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vert270"/>
        <a:lstStyle/>
        <a:p>
          <a:r>
            <a:rPr lang="en-US" sz="1200" dirty="0" smtClean="0">
              <a:solidFill>
                <a:schemeClr val="tx1"/>
              </a:solidFill>
            </a:rPr>
            <a:t>METER LAB.</a:t>
          </a:r>
          <a:endParaRPr lang="en-US" sz="1200" dirty="0">
            <a:solidFill>
              <a:schemeClr val="tx1"/>
            </a:solidFill>
          </a:endParaRPr>
        </a:p>
      </dgm:t>
    </dgm:pt>
    <dgm:pt modelId="{D441ADA3-D367-431D-BFCF-B4BFCA582093}" type="parTrans" cxnId="{74D802B5-93ED-4CF7-BF21-627307C8E442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E4F4F5FC-DACF-4B54-A5E8-CD77F452FDDF}" type="sibTrans" cxnId="{74D802B5-93ED-4CF7-BF21-627307C8E442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BE053B52-6386-4A03-989D-87F382B68993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vert270"/>
        <a:lstStyle/>
        <a:p>
          <a:r>
            <a:rPr lang="en-US" sz="1200" dirty="0" smtClean="0">
              <a:solidFill>
                <a:schemeClr val="tx1"/>
              </a:solidFill>
            </a:rPr>
            <a:t>FIXED ASSET</a:t>
          </a:r>
          <a:endParaRPr lang="en-US" sz="1200" dirty="0">
            <a:solidFill>
              <a:schemeClr val="tx1"/>
            </a:solidFill>
          </a:endParaRPr>
        </a:p>
      </dgm:t>
    </dgm:pt>
    <dgm:pt modelId="{391EC331-3B07-4D78-B9B7-86975543BC03}" type="parTrans" cxnId="{FF656503-7354-4043-B8DC-EF5E66AA42B6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56272555-0BF7-4889-A544-8A56456F2600}" type="sibTrans" cxnId="{FF656503-7354-4043-B8DC-EF5E66AA42B6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EB171A50-A935-479F-BC78-EE887CF69909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 vert="vert270"/>
        <a:lstStyle/>
        <a:p>
          <a:r>
            <a:rPr lang="en-US" sz="1200" dirty="0" smtClean="0">
              <a:solidFill>
                <a:schemeClr val="tx1"/>
              </a:solidFill>
            </a:rPr>
            <a:t>TREASURY</a:t>
          </a:r>
          <a:endParaRPr lang="en-US" sz="1200" dirty="0">
            <a:solidFill>
              <a:schemeClr val="tx1"/>
            </a:solidFill>
          </a:endParaRPr>
        </a:p>
      </dgm:t>
    </dgm:pt>
    <dgm:pt modelId="{EECDF7A1-2638-44D6-9C59-E1D478C386F2}" type="parTrans" cxnId="{B68F2D6A-FFD7-4436-84BC-19DFCBBB706A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DEDEFA23-2BB3-47A4-94C0-80CE7DE5D28C}" type="sibTrans" cxnId="{B68F2D6A-FFD7-4436-84BC-19DFCBBB706A}">
      <dgm:prSet/>
      <dgm:spPr/>
      <dgm:t>
        <a:bodyPr/>
        <a:lstStyle/>
        <a:p>
          <a:endParaRPr lang="en-US" sz="1200">
            <a:solidFill>
              <a:schemeClr val="tx1"/>
            </a:solidFill>
          </a:endParaRPr>
        </a:p>
      </dgm:t>
    </dgm:pt>
    <dgm:pt modelId="{0FD68930-2A98-4B55-8639-5A2448F71CB7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US" sz="900" dirty="0" smtClean="0">
              <a:solidFill>
                <a:schemeClr val="tx1"/>
              </a:solidFill>
            </a:rPr>
            <a:t>WEB </a:t>
          </a:r>
          <a:r>
            <a:rPr lang="en-US" sz="1200" dirty="0" smtClean="0">
              <a:solidFill>
                <a:schemeClr val="tx1"/>
              </a:solidFill>
            </a:rPr>
            <a:t>PORTAL</a:t>
          </a:r>
          <a:endParaRPr lang="en-US" sz="1200" dirty="0">
            <a:solidFill>
              <a:schemeClr val="tx1"/>
            </a:solidFill>
          </a:endParaRPr>
        </a:p>
      </dgm:t>
    </dgm:pt>
    <dgm:pt modelId="{E05EA250-A120-4CA5-94BF-430BF7DC3346}" type="parTrans" cxnId="{2B76129C-CDDC-4CB5-8ECB-71ACF99B0D40}">
      <dgm:prSet/>
      <dgm:spPr/>
      <dgm:t>
        <a:bodyPr/>
        <a:lstStyle/>
        <a:p>
          <a:endParaRPr lang="en-US" sz="3200">
            <a:solidFill>
              <a:schemeClr val="tx1"/>
            </a:solidFill>
          </a:endParaRPr>
        </a:p>
      </dgm:t>
    </dgm:pt>
    <dgm:pt modelId="{72F16A33-1B9C-4873-A8EE-737856441D57}" type="sibTrans" cxnId="{2B76129C-CDDC-4CB5-8ECB-71ACF99B0D40}">
      <dgm:prSet/>
      <dgm:spPr/>
      <dgm:t>
        <a:bodyPr/>
        <a:lstStyle/>
        <a:p>
          <a:endParaRPr lang="en-US" sz="3200">
            <a:solidFill>
              <a:schemeClr val="tx1"/>
            </a:solidFill>
          </a:endParaRPr>
        </a:p>
      </dgm:t>
    </dgm:pt>
    <dgm:pt modelId="{4051400A-FE2A-4C2E-955C-AA6F4AD3C627}">
      <dgm:prSet phldrT="[Text]" custT="1"/>
      <dgm:spPr>
        <a:gradFill rotWithShape="0">
          <a:gsLst>
            <a:gs pos="0">
              <a:schemeClr val="bg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US" sz="900" dirty="0" smtClean="0">
              <a:solidFill>
                <a:schemeClr val="tx1"/>
              </a:solidFill>
            </a:rPr>
            <a:t>HT &amp; LT </a:t>
          </a:r>
          <a:r>
            <a:rPr lang="en-US" sz="1200" dirty="0" smtClean="0">
              <a:solidFill>
                <a:schemeClr val="tx1"/>
              </a:solidFill>
            </a:rPr>
            <a:t>BILLING</a:t>
          </a:r>
          <a:endParaRPr lang="en-US" sz="1200" dirty="0">
            <a:solidFill>
              <a:schemeClr val="tx1"/>
            </a:solidFill>
          </a:endParaRPr>
        </a:p>
      </dgm:t>
    </dgm:pt>
    <dgm:pt modelId="{B60C4771-7EC5-4DC7-8B24-1B7E2AA6E540}" type="parTrans" cxnId="{35DD7FA4-4699-4ECD-BC0D-CEF261B1A895}">
      <dgm:prSet/>
      <dgm:spPr/>
      <dgm:t>
        <a:bodyPr/>
        <a:lstStyle/>
        <a:p>
          <a:endParaRPr lang="en-US" sz="3200"/>
        </a:p>
      </dgm:t>
    </dgm:pt>
    <dgm:pt modelId="{568EC920-EF76-4483-BA57-E288B93C4399}" type="sibTrans" cxnId="{35DD7FA4-4699-4ECD-BC0D-CEF261B1A895}">
      <dgm:prSet/>
      <dgm:spPr/>
      <dgm:t>
        <a:bodyPr/>
        <a:lstStyle/>
        <a:p>
          <a:endParaRPr lang="en-US" sz="3200"/>
        </a:p>
      </dgm:t>
    </dgm:pt>
    <dgm:pt modelId="{0A30718F-CD2C-4E68-B818-E3568BF3EC06}" type="pres">
      <dgm:prSet presAssocID="{3E2B820A-B240-4445-ABAF-D05582F49BA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F6EC96-AE61-46AF-A131-F5A54AA05AD0}" type="pres">
      <dgm:prSet presAssocID="{AB638870-D74B-4311-A1B8-C77928AE7AAF}" presName="arrow" presStyleLbl="node1" presStyleIdx="0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956ED7-F12E-4ECD-8D25-FD409682D4C6}" type="pres">
      <dgm:prSet presAssocID="{2439B92C-C58E-407A-9F59-6A10369D69F2}" presName="arrow" presStyleLbl="node1" presStyleIdx="1" presStyleCnt="19" custScaleY="1323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6FE1D-5082-4774-BB11-5607E18121FA}" type="pres">
      <dgm:prSet presAssocID="{0787D6DA-3A31-4CAF-886F-720AA284468E}" presName="arrow" presStyleLbl="node1" presStyleIdx="2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8A09C5-662C-46A5-83AD-766EAB9F067B}" type="pres">
      <dgm:prSet presAssocID="{21291619-8C41-4269-9A44-5D92436D78D0}" presName="arrow" presStyleLbl="node1" presStyleIdx="3" presStyleCnt="19" custScaleY="1182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628497-A3D0-4EC3-9AFA-7EAA17C8B098}" type="pres">
      <dgm:prSet presAssocID="{5CA59024-6F91-4BB9-9755-1C0B71BB0B6E}" presName="arrow" presStyleLbl="node1" presStyleIdx="4" presStyleCnt="19" custScaleX="1412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7A0479-0D60-491A-9A8E-5AA4BF9DBE0C}" type="pres">
      <dgm:prSet presAssocID="{59AE1448-03D0-431E-B916-95135621364E}" presName="arrow" presStyleLbl="node1" presStyleIdx="5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BF92F5-D3CD-403B-8EB7-5B1AC032B874}" type="pres">
      <dgm:prSet presAssocID="{649624BE-4695-43E3-9211-C12C9F457EA0}" presName="arrow" presStyleLbl="node1" presStyleIdx="6" presStyleCnt="19" custScaleX="103992" custScaleY="1575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09FF39-B2BD-4E03-8EEA-2663A29D7EB2}" type="pres">
      <dgm:prSet presAssocID="{1D5FDF03-6053-468C-A2F5-444DC2CAEE2D}" presName="arrow" presStyleLbl="node1" presStyleIdx="7" presStyleCnt="19" custScaleX="99588" custScaleY="1401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4C3D10-5F11-4B55-A5D1-84F4F7CB1A63}" type="pres">
      <dgm:prSet presAssocID="{50AFE683-679E-4745-9706-60E7A4EE9EE4}" presName="arrow" presStyleLbl="node1" presStyleIdx="8" presStyleCnt="19" custScaleX="115399" custScaleY="1509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E2287-9095-4AAB-8CBE-B8B6C45D1DCE}" type="pres">
      <dgm:prSet presAssocID="{17BF43BB-80AA-4C9D-84B6-A4520D26F3CB}" presName="arrow" presStyleLbl="node1" presStyleIdx="9" presStyleCnt="19" custScaleY="1403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092AA6-5995-42C3-A863-6D03ACA45BD2}" type="pres">
      <dgm:prSet presAssocID="{A761B1AD-8F15-41DC-B887-9E79D6433F65}" presName="arrow" presStyleLbl="node1" presStyleIdx="10" presStyleCnt="19" custScaleX="91218" custScaleY="1345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947BAE-7CED-4A2B-A466-9336693BA312}" type="pres">
      <dgm:prSet presAssocID="{2B660E54-51F4-4006-8CBD-554BA6073B9E}" presName="arrow" presStyleLbl="node1" presStyleIdx="11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70DAB-8181-496B-8340-21338965A8A8}" type="pres">
      <dgm:prSet presAssocID="{C0948380-1F7C-4949-96BB-D5213C60EB31}" presName="arrow" presStyleLbl="node1" presStyleIdx="12" presStyleCnt="19" custScaleX="1204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A413D2-ECDC-4CD0-875F-34492FDCEF70}" type="pres">
      <dgm:prSet presAssocID="{FD91A3FF-8200-4297-AE23-A21223819E16}" presName="arrow" presStyleLbl="node1" presStyleIdx="13" presStyleCnt="19" custScaleX="124775" custScaleY="1360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60A198-FAB7-4520-A6F3-542F186DAA9C}" type="pres">
      <dgm:prSet presAssocID="{1AC56214-270A-4F99-B03E-BC7892EEDE0B}" presName="arrow" presStyleLbl="node1" presStyleIdx="14" presStyleCnt="19" custScaleX="1357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1C2B3B-8A2D-46BF-AADD-3D47C3CD1E0C}" type="pres">
      <dgm:prSet presAssocID="{BE053B52-6386-4A03-989D-87F382B68993}" presName="arrow" presStyleLbl="node1" presStyleIdx="15" presStyleCnt="19" custScaleX="125747" custScaleY="1510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26EE90-56F2-435C-95D9-E2D0A28132FC}" type="pres">
      <dgm:prSet presAssocID="{EB171A50-A935-479F-BC78-EE887CF69909}" presName="arrow" presStyleLbl="node1" presStyleIdx="16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467AFF-1363-4017-842B-9209C2E98CCF}" type="pres">
      <dgm:prSet presAssocID="{0FD68930-2A98-4B55-8639-5A2448F71CB7}" presName="arrow" presStyleLbl="node1" presStyleIdx="17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0055FF-6C74-4CDD-B1A1-FD867F1739DC}" type="pres">
      <dgm:prSet presAssocID="{4051400A-FE2A-4C2E-955C-AA6F4AD3C627}" presName="arrow" presStyleLbl="node1" presStyleIdx="18" presStyleCnt="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8EF096-4579-402C-A3F5-FE4452675FE1}" srcId="{3E2B820A-B240-4445-ABAF-D05582F49BAB}" destId="{59AE1448-03D0-431E-B916-95135621364E}" srcOrd="5" destOrd="0" parTransId="{F41AFC4F-F61A-4870-99AA-C3E4A7E7EC12}" sibTransId="{20F1CC14-4652-4E86-A7C9-F172AE3A29BA}"/>
    <dgm:cxn modelId="{326023D7-8E2C-46FA-B2D3-A5611C283E6A}" srcId="{3E2B820A-B240-4445-ABAF-D05582F49BAB}" destId="{5CA59024-6F91-4BB9-9755-1C0B71BB0B6E}" srcOrd="4" destOrd="0" parTransId="{A74AD489-9309-4CD9-B0E9-BCB7C7894DED}" sibTransId="{1A758430-7E81-4028-80B2-878E6C8A1C50}"/>
    <dgm:cxn modelId="{91F28672-A144-482C-8083-A503C743BD88}" srcId="{3E2B820A-B240-4445-ABAF-D05582F49BAB}" destId="{21291619-8C41-4269-9A44-5D92436D78D0}" srcOrd="3" destOrd="0" parTransId="{7EB84D67-FBA8-493D-B4F8-BE5602256F5A}" sibTransId="{14C53A02-D5D5-4F5B-A6E9-44DA1474E36B}"/>
    <dgm:cxn modelId="{54E4E3CF-300E-4223-9F28-53A94C6F24FA}" srcId="{3E2B820A-B240-4445-ABAF-D05582F49BAB}" destId="{C0948380-1F7C-4949-96BB-D5213C60EB31}" srcOrd="12" destOrd="0" parTransId="{CDD30DBE-9A49-40DF-B1B2-BD1B9C7C7610}" sibTransId="{D33376E8-72D3-41F4-9D89-D947B3485FD9}"/>
    <dgm:cxn modelId="{153B87E3-5EC2-431D-BF8D-7639FDAAB813}" type="presOf" srcId="{1D5FDF03-6053-468C-A2F5-444DC2CAEE2D}" destId="{0109FF39-B2BD-4E03-8EEA-2663A29D7EB2}" srcOrd="0" destOrd="0" presId="urn:microsoft.com/office/officeart/2005/8/layout/arrow5"/>
    <dgm:cxn modelId="{FCF776ED-BFDD-4B07-A4A9-5FEB62443271}" type="presOf" srcId="{21291619-8C41-4269-9A44-5D92436D78D0}" destId="{5F8A09C5-662C-46A5-83AD-766EAB9F067B}" srcOrd="0" destOrd="0" presId="urn:microsoft.com/office/officeart/2005/8/layout/arrow5"/>
    <dgm:cxn modelId="{D729ACC2-206A-4493-A3FA-7827DDC90D6C}" type="presOf" srcId="{0FD68930-2A98-4B55-8639-5A2448F71CB7}" destId="{B9467AFF-1363-4017-842B-9209C2E98CCF}" srcOrd="0" destOrd="0" presId="urn:microsoft.com/office/officeart/2005/8/layout/arrow5"/>
    <dgm:cxn modelId="{428ABBB0-B9B6-4E19-94B8-A343696D517B}" type="presOf" srcId="{5CA59024-6F91-4BB9-9755-1C0B71BB0B6E}" destId="{D5628497-A3D0-4EC3-9AFA-7EAA17C8B098}" srcOrd="0" destOrd="0" presId="urn:microsoft.com/office/officeart/2005/8/layout/arrow5"/>
    <dgm:cxn modelId="{BE1EA06C-94EE-4E3E-950D-24F9E9B6CCC8}" type="presOf" srcId="{0787D6DA-3A31-4CAF-886F-720AA284468E}" destId="{CA46FE1D-5082-4774-BB11-5607E18121FA}" srcOrd="0" destOrd="0" presId="urn:microsoft.com/office/officeart/2005/8/layout/arrow5"/>
    <dgm:cxn modelId="{64D9E3A2-AF44-486E-BADB-907F2B7C670A}" type="presOf" srcId="{1AC56214-270A-4F99-B03E-BC7892EEDE0B}" destId="{4B60A198-FAB7-4520-A6F3-542F186DAA9C}" srcOrd="0" destOrd="0" presId="urn:microsoft.com/office/officeart/2005/8/layout/arrow5"/>
    <dgm:cxn modelId="{2B76129C-CDDC-4CB5-8ECB-71ACF99B0D40}" srcId="{3E2B820A-B240-4445-ABAF-D05582F49BAB}" destId="{0FD68930-2A98-4B55-8639-5A2448F71CB7}" srcOrd="17" destOrd="0" parTransId="{E05EA250-A120-4CA5-94BF-430BF7DC3346}" sibTransId="{72F16A33-1B9C-4873-A8EE-737856441D57}"/>
    <dgm:cxn modelId="{B0E0FE7D-5469-4409-B58E-797D1D0B443A}" type="presOf" srcId="{BE053B52-6386-4A03-989D-87F382B68993}" destId="{991C2B3B-8A2D-46BF-AADD-3D47C3CD1E0C}" srcOrd="0" destOrd="0" presId="urn:microsoft.com/office/officeart/2005/8/layout/arrow5"/>
    <dgm:cxn modelId="{10C8BD6A-A2EF-4BDA-870B-0A50C2BDE234}" type="presOf" srcId="{FD91A3FF-8200-4297-AE23-A21223819E16}" destId="{22A413D2-ECDC-4CD0-875F-34492FDCEF70}" srcOrd="0" destOrd="0" presId="urn:microsoft.com/office/officeart/2005/8/layout/arrow5"/>
    <dgm:cxn modelId="{FF656503-7354-4043-B8DC-EF5E66AA42B6}" srcId="{3E2B820A-B240-4445-ABAF-D05582F49BAB}" destId="{BE053B52-6386-4A03-989D-87F382B68993}" srcOrd="15" destOrd="0" parTransId="{391EC331-3B07-4D78-B9B7-86975543BC03}" sibTransId="{56272555-0BF7-4889-A544-8A56456F2600}"/>
    <dgm:cxn modelId="{B4AB3B49-CFDB-4D33-959E-27E03FB62ABE}" srcId="{3E2B820A-B240-4445-ABAF-D05582F49BAB}" destId="{2439B92C-C58E-407A-9F59-6A10369D69F2}" srcOrd="1" destOrd="0" parTransId="{71216FCF-64C0-42AF-BD22-ABFA58CE2610}" sibTransId="{CD457287-8D5C-45EE-9A48-1B03F31C5602}"/>
    <dgm:cxn modelId="{3B355DD2-6BB1-4C20-8484-8B722B7C8B06}" type="presOf" srcId="{2439B92C-C58E-407A-9F59-6A10369D69F2}" destId="{82956ED7-F12E-4ECD-8D25-FD409682D4C6}" srcOrd="0" destOrd="0" presId="urn:microsoft.com/office/officeart/2005/8/layout/arrow5"/>
    <dgm:cxn modelId="{CBD41B5D-F2FE-40A0-A663-2D303888EE24}" type="presOf" srcId="{C0948380-1F7C-4949-96BB-D5213C60EB31}" destId="{AC970DAB-8181-496B-8340-21338965A8A8}" srcOrd="0" destOrd="0" presId="urn:microsoft.com/office/officeart/2005/8/layout/arrow5"/>
    <dgm:cxn modelId="{226FF700-3A46-40D6-B966-3A645DCAA261}" type="presOf" srcId="{2B660E54-51F4-4006-8CBD-554BA6073B9E}" destId="{88947BAE-7CED-4A2B-A466-9336693BA312}" srcOrd="0" destOrd="0" presId="urn:microsoft.com/office/officeart/2005/8/layout/arrow5"/>
    <dgm:cxn modelId="{E6770A32-7D95-4BF4-8BA0-6891CE517AD0}" srcId="{3E2B820A-B240-4445-ABAF-D05582F49BAB}" destId="{1D5FDF03-6053-468C-A2F5-444DC2CAEE2D}" srcOrd="7" destOrd="0" parTransId="{4E588C52-752E-4503-BCAA-099DE0B50ABA}" sibTransId="{93BCFD4B-8EE1-40DD-91C3-1FBB7BB7CB1A}"/>
    <dgm:cxn modelId="{5D644D85-F443-4B86-A302-4BF44603BA3D}" srcId="{3E2B820A-B240-4445-ABAF-D05582F49BAB}" destId="{0787D6DA-3A31-4CAF-886F-720AA284468E}" srcOrd="2" destOrd="0" parTransId="{8B7119DA-39BA-45FE-89E5-9BB7B3315524}" sibTransId="{6D71AD46-2FB4-4C66-85FC-04AD41030798}"/>
    <dgm:cxn modelId="{B68F2D6A-FFD7-4436-84BC-19DFCBBB706A}" srcId="{3E2B820A-B240-4445-ABAF-D05582F49BAB}" destId="{EB171A50-A935-479F-BC78-EE887CF69909}" srcOrd="16" destOrd="0" parTransId="{EECDF7A1-2638-44D6-9C59-E1D478C386F2}" sibTransId="{DEDEFA23-2BB3-47A4-94C0-80CE7DE5D28C}"/>
    <dgm:cxn modelId="{674A164B-50D8-4336-B816-7490B9783249}" type="presOf" srcId="{59AE1448-03D0-431E-B916-95135621364E}" destId="{9F7A0479-0D60-491A-9A8E-5AA4BF9DBE0C}" srcOrd="0" destOrd="0" presId="urn:microsoft.com/office/officeart/2005/8/layout/arrow5"/>
    <dgm:cxn modelId="{53087CB3-78AF-4217-9AC1-C92460294E40}" srcId="{3E2B820A-B240-4445-ABAF-D05582F49BAB}" destId="{A761B1AD-8F15-41DC-B887-9E79D6433F65}" srcOrd="10" destOrd="0" parTransId="{41FD9DEE-1207-49B4-B33A-54EF8B686754}" sibTransId="{65FEC3FF-07BF-4462-A66E-75F488E0E35E}"/>
    <dgm:cxn modelId="{CA7601C8-8E78-4D39-AE48-8C794DB350E6}" srcId="{3E2B820A-B240-4445-ABAF-D05582F49BAB}" destId="{17BF43BB-80AA-4C9D-84B6-A4520D26F3CB}" srcOrd="9" destOrd="0" parTransId="{B779A2E3-CDC9-48C3-9B98-9428D0266A0C}" sibTransId="{B2F89340-F94A-409F-9903-7CE274484A9B}"/>
    <dgm:cxn modelId="{EB7C46A3-1887-4FF4-9F51-8B0008D968F5}" type="presOf" srcId="{4051400A-FE2A-4C2E-955C-AA6F4AD3C627}" destId="{5B0055FF-6C74-4CDD-B1A1-FD867F1739DC}" srcOrd="0" destOrd="0" presId="urn:microsoft.com/office/officeart/2005/8/layout/arrow5"/>
    <dgm:cxn modelId="{79C1EE26-44B7-4B21-A879-9BC76725089C}" srcId="{3E2B820A-B240-4445-ABAF-D05582F49BAB}" destId="{50AFE683-679E-4745-9706-60E7A4EE9EE4}" srcOrd="8" destOrd="0" parTransId="{9B7A81A7-7780-48F0-BAB5-21A8B49BB8D7}" sibTransId="{EA44E77A-DD11-4D6F-ABDF-7BA639947866}"/>
    <dgm:cxn modelId="{35DD7FA4-4699-4ECD-BC0D-CEF261B1A895}" srcId="{3E2B820A-B240-4445-ABAF-D05582F49BAB}" destId="{4051400A-FE2A-4C2E-955C-AA6F4AD3C627}" srcOrd="18" destOrd="0" parTransId="{B60C4771-7EC5-4DC7-8B24-1B7E2AA6E540}" sibTransId="{568EC920-EF76-4483-BA57-E288B93C4399}"/>
    <dgm:cxn modelId="{B8395545-F109-4D9A-A4A1-88CD1D17B926}" srcId="{3E2B820A-B240-4445-ABAF-D05582F49BAB}" destId="{FD91A3FF-8200-4297-AE23-A21223819E16}" srcOrd="13" destOrd="0" parTransId="{3CE20603-B538-4453-9615-3C1E376B09F6}" sibTransId="{72F46A47-1EC9-4697-8F5F-7E6AF40F6E12}"/>
    <dgm:cxn modelId="{5566C2E9-9881-4808-9570-77E8796C41C8}" type="presOf" srcId="{AB638870-D74B-4311-A1B8-C77928AE7AAF}" destId="{F7F6EC96-AE61-46AF-A131-F5A54AA05AD0}" srcOrd="0" destOrd="0" presId="urn:microsoft.com/office/officeart/2005/8/layout/arrow5"/>
    <dgm:cxn modelId="{AB47A8B0-4EA4-45BF-AE6C-6E4499BE3271}" type="presOf" srcId="{17BF43BB-80AA-4C9D-84B6-A4520D26F3CB}" destId="{A6EE2287-9095-4AAB-8CBE-B8B6C45D1DCE}" srcOrd="0" destOrd="0" presId="urn:microsoft.com/office/officeart/2005/8/layout/arrow5"/>
    <dgm:cxn modelId="{4E9EABC8-F2E0-4F62-AC27-E6A32D3D5BFD}" type="presOf" srcId="{3E2B820A-B240-4445-ABAF-D05582F49BAB}" destId="{0A30718F-CD2C-4E68-B818-E3568BF3EC06}" srcOrd="0" destOrd="0" presId="urn:microsoft.com/office/officeart/2005/8/layout/arrow5"/>
    <dgm:cxn modelId="{2164947C-586F-41EA-AFC4-C3F0164D53D3}" type="presOf" srcId="{50AFE683-679E-4745-9706-60E7A4EE9EE4}" destId="{FE4C3D10-5F11-4B55-A5D1-84F4F7CB1A63}" srcOrd="0" destOrd="0" presId="urn:microsoft.com/office/officeart/2005/8/layout/arrow5"/>
    <dgm:cxn modelId="{D217A817-261E-4EA1-81D9-FF6570C3C6E5}" srcId="{3E2B820A-B240-4445-ABAF-D05582F49BAB}" destId="{2B660E54-51F4-4006-8CBD-554BA6073B9E}" srcOrd="11" destOrd="0" parTransId="{4A57FBB6-FAA8-462F-B741-655F4541668E}" sibTransId="{3DE6555B-6FCA-458C-B71F-1E08C177AC58}"/>
    <dgm:cxn modelId="{3C19C6D7-70A7-4A75-97EF-55D07A75F6DF}" type="presOf" srcId="{649624BE-4695-43E3-9211-C12C9F457EA0}" destId="{E3BF92F5-D3CD-403B-8EB7-5B1AC032B874}" srcOrd="0" destOrd="0" presId="urn:microsoft.com/office/officeart/2005/8/layout/arrow5"/>
    <dgm:cxn modelId="{95D04023-C0CA-4F91-BABF-4434D739DA20}" srcId="{3E2B820A-B240-4445-ABAF-D05582F49BAB}" destId="{AB638870-D74B-4311-A1B8-C77928AE7AAF}" srcOrd="0" destOrd="0" parTransId="{022555C0-3B79-4021-937B-B280E62A2045}" sibTransId="{F40F97CD-54AD-46B2-AB29-1015949A7179}"/>
    <dgm:cxn modelId="{DB80498D-F094-4C85-A691-17DE50BDC6B0}" type="presOf" srcId="{A761B1AD-8F15-41DC-B887-9E79D6433F65}" destId="{9D092AA6-5995-42C3-A863-6D03ACA45BD2}" srcOrd="0" destOrd="0" presId="urn:microsoft.com/office/officeart/2005/8/layout/arrow5"/>
    <dgm:cxn modelId="{008054D9-357F-4984-8446-4735AF137D60}" srcId="{3E2B820A-B240-4445-ABAF-D05582F49BAB}" destId="{649624BE-4695-43E3-9211-C12C9F457EA0}" srcOrd="6" destOrd="0" parTransId="{01435C27-C391-4EFF-8132-79D066671D2F}" sibTransId="{BE694251-83F7-47BF-A715-A57725A251D4}"/>
    <dgm:cxn modelId="{74D802B5-93ED-4CF7-BF21-627307C8E442}" srcId="{3E2B820A-B240-4445-ABAF-D05582F49BAB}" destId="{1AC56214-270A-4F99-B03E-BC7892EEDE0B}" srcOrd="14" destOrd="0" parTransId="{D441ADA3-D367-431D-BFCF-B4BFCA582093}" sibTransId="{E4F4F5FC-DACF-4B54-A5E8-CD77F452FDDF}"/>
    <dgm:cxn modelId="{2E9A0110-C913-4A1E-AA0E-80B84E738F88}" type="presOf" srcId="{EB171A50-A935-479F-BC78-EE887CF69909}" destId="{1126EE90-56F2-435C-95D9-E2D0A28132FC}" srcOrd="0" destOrd="0" presId="urn:microsoft.com/office/officeart/2005/8/layout/arrow5"/>
    <dgm:cxn modelId="{34ECEF38-12EC-4944-B74A-7C1818C859AC}" type="presParOf" srcId="{0A30718F-CD2C-4E68-B818-E3568BF3EC06}" destId="{F7F6EC96-AE61-46AF-A131-F5A54AA05AD0}" srcOrd="0" destOrd="0" presId="urn:microsoft.com/office/officeart/2005/8/layout/arrow5"/>
    <dgm:cxn modelId="{5EAC3B87-6752-4B5B-9633-3F3A46DCD0F4}" type="presParOf" srcId="{0A30718F-CD2C-4E68-B818-E3568BF3EC06}" destId="{82956ED7-F12E-4ECD-8D25-FD409682D4C6}" srcOrd="1" destOrd="0" presId="urn:microsoft.com/office/officeart/2005/8/layout/arrow5"/>
    <dgm:cxn modelId="{F0CEAD3D-8EA6-40FE-BB45-EA7659979312}" type="presParOf" srcId="{0A30718F-CD2C-4E68-B818-E3568BF3EC06}" destId="{CA46FE1D-5082-4774-BB11-5607E18121FA}" srcOrd="2" destOrd="0" presId="urn:microsoft.com/office/officeart/2005/8/layout/arrow5"/>
    <dgm:cxn modelId="{9C9BFC77-0133-4231-9CCE-15CF5EED313D}" type="presParOf" srcId="{0A30718F-CD2C-4E68-B818-E3568BF3EC06}" destId="{5F8A09C5-662C-46A5-83AD-766EAB9F067B}" srcOrd="3" destOrd="0" presId="urn:microsoft.com/office/officeart/2005/8/layout/arrow5"/>
    <dgm:cxn modelId="{4D951C06-239E-4CA8-8A74-6919A52283BD}" type="presParOf" srcId="{0A30718F-CD2C-4E68-B818-E3568BF3EC06}" destId="{D5628497-A3D0-4EC3-9AFA-7EAA17C8B098}" srcOrd="4" destOrd="0" presId="urn:microsoft.com/office/officeart/2005/8/layout/arrow5"/>
    <dgm:cxn modelId="{A281C572-8EF9-41FA-96F6-975352F1F4AF}" type="presParOf" srcId="{0A30718F-CD2C-4E68-B818-E3568BF3EC06}" destId="{9F7A0479-0D60-491A-9A8E-5AA4BF9DBE0C}" srcOrd="5" destOrd="0" presId="urn:microsoft.com/office/officeart/2005/8/layout/arrow5"/>
    <dgm:cxn modelId="{E3277BF0-FF0F-46DC-8730-83285D0B0E0E}" type="presParOf" srcId="{0A30718F-CD2C-4E68-B818-E3568BF3EC06}" destId="{E3BF92F5-D3CD-403B-8EB7-5B1AC032B874}" srcOrd="6" destOrd="0" presId="urn:microsoft.com/office/officeart/2005/8/layout/arrow5"/>
    <dgm:cxn modelId="{C8E03319-72FE-4621-9907-3BCDFD9177CD}" type="presParOf" srcId="{0A30718F-CD2C-4E68-B818-E3568BF3EC06}" destId="{0109FF39-B2BD-4E03-8EEA-2663A29D7EB2}" srcOrd="7" destOrd="0" presId="urn:microsoft.com/office/officeart/2005/8/layout/arrow5"/>
    <dgm:cxn modelId="{F2D98E29-F766-46E3-9FF7-010C6BB14DE6}" type="presParOf" srcId="{0A30718F-CD2C-4E68-B818-E3568BF3EC06}" destId="{FE4C3D10-5F11-4B55-A5D1-84F4F7CB1A63}" srcOrd="8" destOrd="0" presId="urn:microsoft.com/office/officeart/2005/8/layout/arrow5"/>
    <dgm:cxn modelId="{1D2CDC81-C4E7-4559-83D6-4140F227D5B2}" type="presParOf" srcId="{0A30718F-CD2C-4E68-B818-E3568BF3EC06}" destId="{A6EE2287-9095-4AAB-8CBE-B8B6C45D1DCE}" srcOrd="9" destOrd="0" presId="urn:microsoft.com/office/officeart/2005/8/layout/arrow5"/>
    <dgm:cxn modelId="{CEFB08C6-3AE2-40EF-A492-C6A0E3EDFE59}" type="presParOf" srcId="{0A30718F-CD2C-4E68-B818-E3568BF3EC06}" destId="{9D092AA6-5995-42C3-A863-6D03ACA45BD2}" srcOrd="10" destOrd="0" presId="urn:microsoft.com/office/officeart/2005/8/layout/arrow5"/>
    <dgm:cxn modelId="{45AE4389-3982-4827-B82A-8F3C0312B711}" type="presParOf" srcId="{0A30718F-CD2C-4E68-B818-E3568BF3EC06}" destId="{88947BAE-7CED-4A2B-A466-9336693BA312}" srcOrd="11" destOrd="0" presId="urn:microsoft.com/office/officeart/2005/8/layout/arrow5"/>
    <dgm:cxn modelId="{6C2E65C4-9DD1-4EB3-811D-283238ED1D54}" type="presParOf" srcId="{0A30718F-CD2C-4E68-B818-E3568BF3EC06}" destId="{AC970DAB-8181-496B-8340-21338965A8A8}" srcOrd="12" destOrd="0" presId="urn:microsoft.com/office/officeart/2005/8/layout/arrow5"/>
    <dgm:cxn modelId="{63546AD1-BD5F-4EAD-A3B5-94504C4BB043}" type="presParOf" srcId="{0A30718F-CD2C-4E68-B818-E3568BF3EC06}" destId="{22A413D2-ECDC-4CD0-875F-34492FDCEF70}" srcOrd="13" destOrd="0" presId="urn:microsoft.com/office/officeart/2005/8/layout/arrow5"/>
    <dgm:cxn modelId="{5F669BC3-FD71-496A-8E8E-60724444BBB6}" type="presParOf" srcId="{0A30718F-CD2C-4E68-B818-E3568BF3EC06}" destId="{4B60A198-FAB7-4520-A6F3-542F186DAA9C}" srcOrd="14" destOrd="0" presId="urn:microsoft.com/office/officeart/2005/8/layout/arrow5"/>
    <dgm:cxn modelId="{48DE06E0-C7E2-4A63-AD7C-D981D0791BD3}" type="presParOf" srcId="{0A30718F-CD2C-4E68-B818-E3568BF3EC06}" destId="{991C2B3B-8A2D-46BF-AADD-3D47C3CD1E0C}" srcOrd="15" destOrd="0" presId="urn:microsoft.com/office/officeart/2005/8/layout/arrow5"/>
    <dgm:cxn modelId="{A99C3A39-25CE-41D5-8021-9D11C563584A}" type="presParOf" srcId="{0A30718F-CD2C-4E68-B818-E3568BF3EC06}" destId="{1126EE90-56F2-435C-95D9-E2D0A28132FC}" srcOrd="16" destOrd="0" presId="urn:microsoft.com/office/officeart/2005/8/layout/arrow5"/>
    <dgm:cxn modelId="{6F72126E-CC3E-4C87-95C8-DFD740EB8F23}" type="presParOf" srcId="{0A30718F-CD2C-4E68-B818-E3568BF3EC06}" destId="{B9467AFF-1363-4017-842B-9209C2E98CCF}" srcOrd="17" destOrd="0" presId="urn:microsoft.com/office/officeart/2005/8/layout/arrow5"/>
    <dgm:cxn modelId="{CE07ADF5-EA72-4548-BABC-90AA2572F5DC}" type="presParOf" srcId="{0A30718F-CD2C-4E68-B818-E3568BF3EC06}" destId="{5B0055FF-6C74-4CDD-B1A1-FD867F1739DC}" srcOrd="18" destOrd="0" presId="urn:microsoft.com/office/officeart/2005/8/layout/arrow5"/>
  </dgm:cxnLst>
  <dgm:bg>
    <a:noFill/>
  </dgm:bg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1845427-908D-418D-B622-4887F7F356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743174-5FA3-4E22-94A9-9E24AADA56D8}">
      <dgm:prSet/>
      <dgm:spPr/>
      <dgm:t>
        <a:bodyPr/>
        <a:lstStyle/>
        <a:p>
          <a:pPr algn="ctr" rtl="0"/>
          <a:r>
            <a:rPr lang="en-US" dirty="0" smtClean="0"/>
            <a:t>Other E-</a:t>
          </a:r>
          <a:r>
            <a:rPr lang="en-US" dirty="0" err="1" smtClean="0"/>
            <a:t>Urja</a:t>
          </a:r>
          <a:r>
            <a:rPr lang="en-US" dirty="0" smtClean="0"/>
            <a:t> Benefits </a:t>
          </a:r>
          <a:endParaRPr lang="en-US" dirty="0"/>
        </a:p>
      </dgm:t>
    </dgm:pt>
    <dgm:pt modelId="{A78BEFC4-FC4F-41FB-9FC5-22D5E7F38A3C}" type="parTrans" cxnId="{3103C56E-98FC-477E-8D59-F85B3C3D4FEF}">
      <dgm:prSet/>
      <dgm:spPr/>
      <dgm:t>
        <a:bodyPr/>
        <a:lstStyle/>
        <a:p>
          <a:endParaRPr lang="en-US"/>
        </a:p>
      </dgm:t>
    </dgm:pt>
    <dgm:pt modelId="{A6229F8E-93D7-4C27-8484-B1735CBC1899}" type="sibTrans" cxnId="{3103C56E-98FC-477E-8D59-F85B3C3D4FEF}">
      <dgm:prSet/>
      <dgm:spPr/>
      <dgm:t>
        <a:bodyPr/>
        <a:lstStyle/>
        <a:p>
          <a:endParaRPr lang="en-US"/>
        </a:p>
      </dgm:t>
    </dgm:pt>
    <dgm:pt modelId="{92A15D86-8D54-4043-91AF-C4B5A20FE0FB}" type="pres">
      <dgm:prSet presAssocID="{31845427-908D-418D-B622-4887F7F356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92CA56-E774-486B-8A1E-13219327BB06}" type="pres">
      <dgm:prSet presAssocID="{4C743174-5FA3-4E22-94A9-9E24AADA56D8}" presName="parentText" presStyleLbl="node1" presStyleIdx="0" presStyleCnt="1" custLinFactNeighborX="-4222" custLinFactNeighborY="6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03C56E-98FC-477E-8D59-F85B3C3D4FEF}" srcId="{31845427-908D-418D-B622-4887F7F356A1}" destId="{4C743174-5FA3-4E22-94A9-9E24AADA56D8}" srcOrd="0" destOrd="0" parTransId="{A78BEFC4-FC4F-41FB-9FC5-22D5E7F38A3C}" sibTransId="{A6229F8E-93D7-4C27-8484-B1735CBC1899}"/>
    <dgm:cxn modelId="{5F273703-A7CC-4C9C-9BD0-8F73422F099B}" type="presOf" srcId="{4C743174-5FA3-4E22-94A9-9E24AADA56D8}" destId="{1F92CA56-E774-486B-8A1E-13219327BB06}" srcOrd="0" destOrd="0" presId="urn:microsoft.com/office/officeart/2005/8/layout/vList2"/>
    <dgm:cxn modelId="{49BD3420-D02A-40A9-8B6A-63CA488846E4}" type="presOf" srcId="{31845427-908D-418D-B622-4887F7F356A1}" destId="{92A15D86-8D54-4043-91AF-C4B5A20FE0FB}" srcOrd="0" destOrd="0" presId="urn:microsoft.com/office/officeart/2005/8/layout/vList2"/>
    <dgm:cxn modelId="{C9EC1121-C562-48AF-B522-DCE9368694A1}" type="presParOf" srcId="{92A15D86-8D54-4043-91AF-C4B5A20FE0FB}" destId="{1F92CA56-E774-486B-8A1E-13219327BB06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845427-908D-418D-B622-4887F7F356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743174-5FA3-4E22-94A9-9E24AADA56D8}">
      <dgm:prSet/>
      <dgm:spPr/>
      <dgm:t>
        <a:bodyPr/>
        <a:lstStyle/>
        <a:p>
          <a:pPr algn="ctr" rtl="0"/>
          <a:r>
            <a:rPr lang="en-US" dirty="0" smtClean="0"/>
            <a:t>How Services touch to consumers </a:t>
          </a:r>
          <a:endParaRPr lang="en-US" dirty="0"/>
        </a:p>
      </dgm:t>
    </dgm:pt>
    <dgm:pt modelId="{A78BEFC4-FC4F-41FB-9FC5-22D5E7F38A3C}" type="parTrans" cxnId="{3103C56E-98FC-477E-8D59-F85B3C3D4FEF}">
      <dgm:prSet/>
      <dgm:spPr/>
      <dgm:t>
        <a:bodyPr/>
        <a:lstStyle/>
        <a:p>
          <a:endParaRPr lang="en-US"/>
        </a:p>
      </dgm:t>
    </dgm:pt>
    <dgm:pt modelId="{A6229F8E-93D7-4C27-8484-B1735CBC1899}" type="sibTrans" cxnId="{3103C56E-98FC-477E-8D59-F85B3C3D4FEF}">
      <dgm:prSet/>
      <dgm:spPr/>
      <dgm:t>
        <a:bodyPr/>
        <a:lstStyle/>
        <a:p>
          <a:endParaRPr lang="en-US"/>
        </a:p>
      </dgm:t>
    </dgm:pt>
    <dgm:pt modelId="{92A15D86-8D54-4043-91AF-C4B5A20FE0FB}" type="pres">
      <dgm:prSet presAssocID="{31845427-908D-418D-B622-4887F7F356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92CA56-E774-486B-8A1E-13219327BB06}" type="pres">
      <dgm:prSet presAssocID="{4C743174-5FA3-4E22-94A9-9E24AADA56D8}" presName="parentText" presStyleLbl="node1" presStyleIdx="0" presStyleCnt="1" custLinFactY="64064" custLinFactNeighborX="3769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5F452B-81D5-41B0-B40B-10A3C48AA7C5}" type="presOf" srcId="{31845427-908D-418D-B622-4887F7F356A1}" destId="{92A15D86-8D54-4043-91AF-C4B5A20FE0FB}" srcOrd="0" destOrd="0" presId="urn:microsoft.com/office/officeart/2005/8/layout/vList2"/>
    <dgm:cxn modelId="{3103C56E-98FC-477E-8D59-F85B3C3D4FEF}" srcId="{31845427-908D-418D-B622-4887F7F356A1}" destId="{4C743174-5FA3-4E22-94A9-9E24AADA56D8}" srcOrd="0" destOrd="0" parTransId="{A78BEFC4-FC4F-41FB-9FC5-22D5E7F38A3C}" sibTransId="{A6229F8E-93D7-4C27-8484-B1735CBC1899}"/>
    <dgm:cxn modelId="{C6B58DB0-2551-4B91-87A3-8A1AEB1FC91F}" type="presOf" srcId="{4C743174-5FA3-4E22-94A9-9E24AADA56D8}" destId="{1F92CA56-E774-486B-8A1E-13219327BB06}" srcOrd="0" destOrd="0" presId="urn:microsoft.com/office/officeart/2005/8/layout/vList2"/>
    <dgm:cxn modelId="{107BBF7E-7981-48A4-8329-F31B8DDE2CA8}" type="presParOf" srcId="{92A15D86-8D54-4043-91AF-C4B5A20FE0FB}" destId="{1F92CA56-E774-486B-8A1E-13219327BB06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845427-908D-418D-B622-4887F7F356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743174-5FA3-4E22-94A9-9E24AADA56D8}">
      <dgm:prSet/>
      <dgm:spPr/>
      <dgm:t>
        <a:bodyPr/>
        <a:lstStyle/>
        <a:p>
          <a:pPr algn="ctr" rtl="0"/>
          <a:r>
            <a:rPr lang="en-US" dirty="0" smtClean="0"/>
            <a:t>How E-Urja Benefits Consumers</a:t>
          </a:r>
          <a:endParaRPr lang="en-US" dirty="0"/>
        </a:p>
      </dgm:t>
    </dgm:pt>
    <dgm:pt modelId="{A78BEFC4-FC4F-41FB-9FC5-22D5E7F38A3C}" type="parTrans" cxnId="{3103C56E-98FC-477E-8D59-F85B3C3D4FEF}">
      <dgm:prSet/>
      <dgm:spPr/>
      <dgm:t>
        <a:bodyPr/>
        <a:lstStyle/>
        <a:p>
          <a:endParaRPr lang="en-US"/>
        </a:p>
      </dgm:t>
    </dgm:pt>
    <dgm:pt modelId="{A6229F8E-93D7-4C27-8484-B1735CBC1899}" type="sibTrans" cxnId="{3103C56E-98FC-477E-8D59-F85B3C3D4FEF}">
      <dgm:prSet/>
      <dgm:spPr/>
      <dgm:t>
        <a:bodyPr/>
        <a:lstStyle/>
        <a:p>
          <a:endParaRPr lang="en-US"/>
        </a:p>
      </dgm:t>
    </dgm:pt>
    <dgm:pt modelId="{92A15D86-8D54-4043-91AF-C4B5A20FE0FB}" type="pres">
      <dgm:prSet presAssocID="{31845427-908D-418D-B622-4887F7F356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92CA56-E774-486B-8A1E-13219327BB06}" type="pres">
      <dgm:prSet presAssocID="{4C743174-5FA3-4E22-94A9-9E24AADA56D8}" presName="parentText" presStyleLbl="node1" presStyleIdx="0" presStyleCnt="1" custLinFactNeighborX="-4222" custLinFactNeighborY="6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1E53C9-BFFB-4877-B9AE-FE69AE55DEB5}" type="presOf" srcId="{4C743174-5FA3-4E22-94A9-9E24AADA56D8}" destId="{1F92CA56-E774-486B-8A1E-13219327BB06}" srcOrd="0" destOrd="0" presId="urn:microsoft.com/office/officeart/2005/8/layout/vList2"/>
    <dgm:cxn modelId="{3103C56E-98FC-477E-8D59-F85B3C3D4FEF}" srcId="{31845427-908D-418D-B622-4887F7F356A1}" destId="{4C743174-5FA3-4E22-94A9-9E24AADA56D8}" srcOrd="0" destOrd="0" parTransId="{A78BEFC4-FC4F-41FB-9FC5-22D5E7F38A3C}" sibTransId="{A6229F8E-93D7-4C27-8484-B1735CBC1899}"/>
    <dgm:cxn modelId="{B1902F68-81F4-4443-84BA-9FE7FD8D07C7}" type="presOf" srcId="{31845427-908D-418D-B622-4887F7F356A1}" destId="{92A15D86-8D54-4043-91AF-C4B5A20FE0FB}" srcOrd="0" destOrd="0" presId="urn:microsoft.com/office/officeart/2005/8/layout/vList2"/>
    <dgm:cxn modelId="{AB93715B-F365-4E94-963E-D2AD267770F8}" type="presParOf" srcId="{92A15D86-8D54-4043-91AF-C4B5A20FE0FB}" destId="{1F92CA56-E774-486B-8A1E-13219327BB06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845427-908D-418D-B622-4887F7F356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743174-5FA3-4E22-94A9-9E24AADA56D8}">
      <dgm:prSet/>
      <dgm:spPr/>
      <dgm:t>
        <a:bodyPr/>
        <a:lstStyle/>
        <a:p>
          <a:pPr algn="ctr" rtl="0"/>
          <a:r>
            <a:rPr lang="en-US" dirty="0" smtClean="0"/>
            <a:t>How Services touch to consumers </a:t>
          </a:r>
          <a:endParaRPr lang="en-US" dirty="0"/>
        </a:p>
      </dgm:t>
    </dgm:pt>
    <dgm:pt modelId="{A78BEFC4-FC4F-41FB-9FC5-22D5E7F38A3C}" type="parTrans" cxnId="{3103C56E-98FC-477E-8D59-F85B3C3D4FEF}">
      <dgm:prSet/>
      <dgm:spPr/>
      <dgm:t>
        <a:bodyPr/>
        <a:lstStyle/>
        <a:p>
          <a:endParaRPr lang="en-US"/>
        </a:p>
      </dgm:t>
    </dgm:pt>
    <dgm:pt modelId="{A6229F8E-93D7-4C27-8484-B1735CBC1899}" type="sibTrans" cxnId="{3103C56E-98FC-477E-8D59-F85B3C3D4FEF}">
      <dgm:prSet/>
      <dgm:spPr/>
      <dgm:t>
        <a:bodyPr/>
        <a:lstStyle/>
        <a:p>
          <a:endParaRPr lang="en-US"/>
        </a:p>
      </dgm:t>
    </dgm:pt>
    <dgm:pt modelId="{92A15D86-8D54-4043-91AF-C4B5A20FE0FB}" type="pres">
      <dgm:prSet presAssocID="{31845427-908D-418D-B622-4887F7F356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92CA56-E774-486B-8A1E-13219327BB06}" type="pres">
      <dgm:prSet presAssocID="{4C743174-5FA3-4E22-94A9-9E24AADA56D8}" presName="parentText" presStyleLbl="node1" presStyleIdx="0" presStyleCnt="1" custLinFactY="64064" custLinFactNeighborX="3769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03C56E-98FC-477E-8D59-F85B3C3D4FEF}" srcId="{31845427-908D-418D-B622-4887F7F356A1}" destId="{4C743174-5FA3-4E22-94A9-9E24AADA56D8}" srcOrd="0" destOrd="0" parTransId="{A78BEFC4-FC4F-41FB-9FC5-22D5E7F38A3C}" sibTransId="{A6229F8E-93D7-4C27-8484-B1735CBC1899}"/>
    <dgm:cxn modelId="{4AB77FA6-598A-4DEB-8D2D-F7C0D298C8AA}" type="presOf" srcId="{31845427-908D-418D-B622-4887F7F356A1}" destId="{92A15D86-8D54-4043-91AF-C4B5A20FE0FB}" srcOrd="0" destOrd="0" presId="urn:microsoft.com/office/officeart/2005/8/layout/vList2"/>
    <dgm:cxn modelId="{4418B7DD-9850-4F9F-A4CE-518CA3C9E8CF}" type="presOf" srcId="{4C743174-5FA3-4E22-94A9-9E24AADA56D8}" destId="{1F92CA56-E774-486B-8A1E-13219327BB06}" srcOrd="0" destOrd="0" presId="urn:microsoft.com/office/officeart/2005/8/layout/vList2"/>
    <dgm:cxn modelId="{6823768B-774A-422D-86F2-2149064337C2}" type="presParOf" srcId="{92A15D86-8D54-4043-91AF-C4B5A20FE0FB}" destId="{1F92CA56-E774-486B-8A1E-13219327BB06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600A4F-397A-465E-978E-20F1E4FA90D6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19834571-F420-408C-A69F-9842360A6A8C}">
      <dgm:prSet phldrT="[Text]"/>
      <dgm:spPr>
        <a:solidFill>
          <a:srgbClr val="FC6248">
            <a:alpha val="62000"/>
          </a:srgbClr>
        </a:solidFill>
      </dgm:spPr>
      <dgm:t>
        <a:bodyPr/>
        <a:lstStyle/>
        <a:p>
          <a:r>
            <a:rPr lang="en-US" b="1" dirty="0" smtClean="0">
              <a:solidFill>
                <a:srgbClr val="003399"/>
              </a:solidFill>
              <a:latin typeface="Tahoma" pitchFamily="34" charset="0"/>
              <a:ea typeface="ＭＳ Ｐゴシック" charset="-128"/>
              <a:cs typeface="+mn-cs"/>
            </a:rPr>
            <a:t>Inventory Management</a:t>
          </a:r>
          <a:endParaRPr lang="en-IN" dirty="0"/>
        </a:p>
      </dgm:t>
    </dgm:pt>
    <dgm:pt modelId="{6261252E-7B7D-4C14-87BC-AC6C820EA51F}" type="parTrans" cxnId="{5DD40FD1-46A6-4B36-9ADD-D3D84AE43889}">
      <dgm:prSet/>
      <dgm:spPr/>
      <dgm:t>
        <a:bodyPr/>
        <a:lstStyle/>
        <a:p>
          <a:endParaRPr lang="en-IN"/>
        </a:p>
      </dgm:t>
    </dgm:pt>
    <dgm:pt modelId="{9BFCBB59-D8ED-4ACB-A0B1-D2227B5FC881}" type="sibTrans" cxnId="{5DD40FD1-46A6-4B36-9ADD-D3D84AE43889}">
      <dgm:prSet/>
      <dgm:spPr/>
      <dgm:t>
        <a:bodyPr/>
        <a:lstStyle/>
        <a:p>
          <a:endParaRPr lang="en-IN"/>
        </a:p>
      </dgm:t>
    </dgm:pt>
    <dgm:pt modelId="{FE8F795E-23C1-4ACD-80C9-EA43F66C70BB}">
      <dgm:prSet phldrT="[Text]"/>
      <dgm:spPr>
        <a:solidFill>
          <a:srgbClr val="FC6248">
            <a:alpha val="62000"/>
          </a:srgb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Tracking of inventory up to sub-division and sub store level</a:t>
          </a:r>
          <a:endParaRPr lang="en-IN" dirty="0">
            <a:solidFill>
              <a:schemeClr val="tx1"/>
            </a:solidFill>
          </a:endParaRPr>
        </a:p>
      </dgm:t>
    </dgm:pt>
    <dgm:pt modelId="{A0BEF632-9DA7-4642-8B0B-4B6E83A7A88C}" type="parTrans" cxnId="{D8260C4A-4B3B-4A58-8400-23C76B37889D}">
      <dgm:prSet/>
      <dgm:spPr/>
      <dgm:t>
        <a:bodyPr/>
        <a:lstStyle/>
        <a:p>
          <a:endParaRPr lang="en-IN"/>
        </a:p>
      </dgm:t>
    </dgm:pt>
    <dgm:pt modelId="{F9108036-629A-4EAB-AC1B-FAE8E9F9CD8D}" type="sibTrans" cxnId="{D8260C4A-4B3B-4A58-8400-23C76B37889D}">
      <dgm:prSet/>
      <dgm:spPr/>
      <dgm:t>
        <a:bodyPr/>
        <a:lstStyle/>
        <a:p>
          <a:endParaRPr lang="en-IN"/>
        </a:p>
      </dgm:t>
    </dgm:pt>
    <dgm:pt modelId="{7D40DEB5-8650-4FF7-B152-23AFF74B84CE}">
      <dgm:prSet phldrT="[Text]"/>
      <dgm:spPr>
        <a:solidFill>
          <a:srgbClr val="FC6248">
            <a:alpha val="62000"/>
          </a:srgbClr>
        </a:solidFill>
      </dgm:spPr>
      <dgm:t>
        <a:bodyPr/>
        <a:lstStyle/>
        <a:p>
          <a:r>
            <a:rPr lang="en-US" b="1" dirty="0" smtClean="0">
              <a:solidFill>
                <a:srgbClr val="003399"/>
              </a:solidFill>
              <a:latin typeface="Tahoma" pitchFamily="34" charset="0"/>
              <a:ea typeface="ＭＳ Ｐゴシック" charset="-128"/>
              <a:cs typeface="+mn-cs"/>
            </a:rPr>
            <a:t>Revenue Management</a:t>
          </a:r>
          <a:endParaRPr lang="en-IN" dirty="0"/>
        </a:p>
      </dgm:t>
    </dgm:pt>
    <dgm:pt modelId="{0E729C06-1EC5-4884-92C0-3F53AA2AFC7F}" type="parTrans" cxnId="{4CE213D3-A86D-40CE-8AF3-9FDB4A96C499}">
      <dgm:prSet/>
      <dgm:spPr/>
      <dgm:t>
        <a:bodyPr/>
        <a:lstStyle/>
        <a:p>
          <a:endParaRPr lang="en-IN"/>
        </a:p>
      </dgm:t>
    </dgm:pt>
    <dgm:pt modelId="{097EA6CD-AF0D-42C2-82EA-5EB2997CDCA3}" type="sibTrans" cxnId="{4CE213D3-A86D-40CE-8AF3-9FDB4A96C499}">
      <dgm:prSet/>
      <dgm:spPr/>
      <dgm:t>
        <a:bodyPr/>
        <a:lstStyle/>
        <a:p>
          <a:endParaRPr lang="en-IN"/>
        </a:p>
      </dgm:t>
    </dgm:pt>
    <dgm:pt modelId="{39A05B82-A5FF-4A2C-80BF-FA0AF669B835}">
      <dgm:prSet phldrT="[Text]"/>
      <dgm:spPr>
        <a:solidFill>
          <a:srgbClr val="FC6248">
            <a:alpha val="62000"/>
          </a:srgb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Reduction of billing cycle</a:t>
          </a:r>
          <a:endParaRPr lang="en-IN" dirty="0">
            <a:solidFill>
              <a:schemeClr val="tx1"/>
            </a:solidFill>
          </a:endParaRPr>
        </a:p>
      </dgm:t>
    </dgm:pt>
    <dgm:pt modelId="{6D5484D9-BE05-4F76-AACD-58A30E34B765}" type="parTrans" cxnId="{8F00E8D4-5247-4143-A166-2682E10BC621}">
      <dgm:prSet/>
      <dgm:spPr/>
      <dgm:t>
        <a:bodyPr/>
        <a:lstStyle/>
        <a:p>
          <a:endParaRPr lang="en-IN"/>
        </a:p>
      </dgm:t>
    </dgm:pt>
    <dgm:pt modelId="{DE31EDDE-DC12-4480-A62A-09CED9E87593}" type="sibTrans" cxnId="{8F00E8D4-5247-4143-A166-2682E10BC621}">
      <dgm:prSet/>
      <dgm:spPr/>
      <dgm:t>
        <a:bodyPr/>
        <a:lstStyle/>
        <a:p>
          <a:endParaRPr lang="en-IN"/>
        </a:p>
      </dgm:t>
    </dgm:pt>
    <dgm:pt modelId="{8217BE77-5CBB-4ED8-9911-F79D347A6207}">
      <dgm:prSet phldrT="[Text]"/>
      <dgm:spPr>
        <a:solidFill>
          <a:srgbClr val="FC6248">
            <a:alpha val="62000"/>
          </a:srgbClr>
        </a:solidFill>
      </dgm:spPr>
      <dgm:t>
        <a:bodyPr/>
        <a:lstStyle/>
        <a:p>
          <a:r>
            <a:rPr lang="en-US" b="1" dirty="0" smtClean="0">
              <a:solidFill>
                <a:srgbClr val="003399"/>
              </a:solidFill>
              <a:latin typeface="Tahoma" pitchFamily="34" charset="0"/>
              <a:ea typeface="ＭＳ Ｐゴシック" charset="-128"/>
              <a:cs typeface="+mn-cs"/>
            </a:rPr>
            <a:t>Supplier Satisfaction</a:t>
          </a:r>
          <a:endParaRPr lang="en-IN" dirty="0"/>
        </a:p>
      </dgm:t>
    </dgm:pt>
    <dgm:pt modelId="{582D97C3-CEA0-48C9-B92D-207640026FB2}" type="parTrans" cxnId="{CCC3FC6B-144D-4BE6-95D3-7FC461B33C75}">
      <dgm:prSet/>
      <dgm:spPr/>
      <dgm:t>
        <a:bodyPr/>
        <a:lstStyle/>
        <a:p>
          <a:endParaRPr lang="en-IN"/>
        </a:p>
      </dgm:t>
    </dgm:pt>
    <dgm:pt modelId="{CEAB4282-8707-4328-AF2B-3AC41FFF4AE6}" type="sibTrans" cxnId="{CCC3FC6B-144D-4BE6-95D3-7FC461B33C75}">
      <dgm:prSet/>
      <dgm:spPr/>
      <dgm:t>
        <a:bodyPr/>
        <a:lstStyle/>
        <a:p>
          <a:endParaRPr lang="en-IN"/>
        </a:p>
      </dgm:t>
    </dgm:pt>
    <dgm:pt modelId="{D202407E-79D4-4363-AC45-AECAC7BC8A64}">
      <dgm:prSet phldrT="[Text]"/>
      <dgm:spPr>
        <a:solidFill>
          <a:srgbClr val="FC6248">
            <a:alpha val="62000"/>
          </a:srgb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Reduction in procure to pay cycle</a:t>
          </a:r>
          <a:endParaRPr lang="en-IN" dirty="0">
            <a:solidFill>
              <a:schemeClr val="tx1"/>
            </a:solidFill>
          </a:endParaRPr>
        </a:p>
      </dgm:t>
    </dgm:pt>
    <dgm:pt modelId="{5C424656-5ED4-4E2E-AFE5-53F29B4C1451}" type="parTrans" cxnId="{22D4E891-2AF9-4D47-9D03-92F39A55463B}">
      <dgm:prSet/>
      <dgm:spPr/>
      <dgm:t>
        <a:bodyPr/>
        <a:lstStyle/>
        <a:p>
          <a:endParaRPr lang="en-IN"/>
        </a:p>
      </dgm:t>
    </dgm:pt>
    <dgm:pt modelId="{08E7AF74-F892-41FA-AFAF-E89312A22DAE}" type="sibTrans" cxnId="{22D4E891-2AF9-4D47-9D03-92F39A55463B}">
      <dgm:prSet/>
      <dgm:spPr/>
      <dgm:t>
        <a:bodyPr/>
        <a:lstStyle/>
        <a:p>
          <a:endParaRPr lang="en-IN"/>
        </a:p>
      </dgm:t>
    </dgm:pt>
    <dgm:pt modelId="{C417ABE1-19C7-4A8E-947E-C4B02B099596}">
      <dgm:prSet/>
      <dgm:spPr>
        <a:solidFill>
          <a:srgbClr val="FC6248">
            <a:alpha val="62000"/>
          </a:srgb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Reduce idle/dead inventory</a:t>
          </a:r>
          <a:endParaRPr lang="en-IN" dirty="0" smtClean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8B59857-6073-4390-8DFD-A253C18077F5}" type="parTrans" cxnId="{97EAD211-E287-4429-BB14-AA8F3B1C875A}">
      <dgm:prSet/>
      <dgm:spPr/>
      <dgm:t>
        <a:bodyPr/>
        <a:lstStyle/>
        <a:p>
          <a:endParaRPr lang="en-IN"/>
        </a:p>
      </dgm:t>
    </dgm:pt>
    <dgm:pt modelId="{58B9DB0F-DAEC-4305-A156-6A316259090C}" type="sibTrans" cxnId="{97EAD211-E287-4429-BB14-AA8F3B1C875A}">
      <dgm:prSet/>
      <dgm:spPr/>
      <dgm:t>
        <a:bodyPr/>
        <a:lstStyle/>
        <a:p>
          <a:endParaRPr lang="en-IN"/>
        </a:p>
      </dgm:t>
    </dgm:pt>
    <dgm:pt modelId="{6EA4FCE5-4A52-40FE-8EA0-200AC65FC6A0}">
      <dgm:prSet/>
      <dgm:spPr>
        <a:solidFill>
          <a:srgbClr val="FC6248">
            <a:alpha val="62000"/>
          </a:srgb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On-line tracking &amp; monitoring of stock</a:t>
          </a:r>
          <a:endParaRPr lang="en-IN" dirty="0" smtClean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7F207CD-505B-438A-8CEC-438717E18A80}" type="parTrans" cxnId="{282C60B3-99B0-453F-87C0-1DF14819EDC6}">
      <dgm:prSet/>
      <dgm:spPr/>
      <dgm:t>
        <a:bodyPr/>
        <a:lstStyle/>
        <a:p>
          <a:endParaRPr lang="en-IN"/>
        </a:p>
      </dgm:t>
    </dgm:pt>
    <dgm:pt modelId="{E4B03D82-329D-42B5-827D-5840B0097ACA}" type="sibTrans" cxnId="{282C60B3-99B0-453F-87C0-1DF14819EDC6}">
      <dgm:prSet/>
      <dgm:spPr/>
      <dgm:t>
        <a:bodyPr/>
        <a:lstStyle/>
        <a:p>
          <a:endParaRPr lang="en-IN"/>
        </a:p>
      </dgm:t>
    </dgm:pt>
    <dgm:pt modelId="{DCC2879D-5D89-4666-BEFF-434D2742D955}">
      <dgm:prSet/>
      <dgm:spPr>
        <a:solidFill>
          <a:srgbClr val="FC6248">
            <a:alpha val="62000"/>
          </a:srgb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Improved monitoring of  revenue collection </a:t>
          </a:r>
          <a:endParaRPr lang="en-IN" dirty="0" smtClean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CC55C0D-F0E4-4547-857C-E4D08397D334}" type="parTrans" cxnId="{B8C86891-450A-48D7-8827-413CB73EC75A}">
      <dgm:prSet/>
      <dgm:spPr/>
      <dgm:t>
        <a:bodyPr/>
        <a:lstStyle/>
        <a:p>
          <a:endParaRPr lang="en-IN"/>
        </a:p>
      </dgm:t>
    </dgm:pt>
    <dgm:pt modelId="{EEB6FFF4-FD13-441C-B889-D1B40A3DB8FA}" type="sibTrans" cxnId="{B8C86891-450A-48D7-8827-413CB73EC75A}">
      <dgm:prSet/>
      <dgm:spPr/>
      <dgm:t>
        <a:bodyPr/>
        <a:lstStyle/>
        <a:p>
          <a:endParaRPr lang="en-IN"/>
        </a:p>
      </dgm:t>
    </dgm:pt>
    <dgm:pt modelId="{549B2ADF-C524-4D2A-866F-BE15FFDF392E}">
      <dgm:prSet/>
      <dgm:spPr>
        <a:solidFill>
          <a:srgbClr val="FC6248">
            <a:alpha val="62000"/>
          </a:srgb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Timely MIS enabled timely / quick remedial actions</a:t>
          </a:r>
          <a:endParaRPr lang="en-IN" dirty="0" smtClean="0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CE45413-380A-4F9B-9CE6-BA86C67DCAA4}" type="parTrans" cxnId="{68573FAD-0928-4DEB-B24F-CFDC2004AF7E}">
      <dgm:prSet/>
      <dgm:spPr/>
      <dgm:t>
        <a:bodyPr/>
        <a:lstStyle/>
        <a:p>
          <a:endParaRPr lang="en-IN"/>
        </a:p>
      </dgm:t>
    </dgm:pt>
    <dgm:pt modelId="{7DCEFA9F-E474-4001-A7F5-19F052A583EE}" type="sibTrans" cxnId="{68573FAD-0928-4DEB-B24F-CFDC2004AF7E}">
      <dgm:prSet/>
      <dgm:spPr/>
      <dgm:t>
        <a:bodyPr/>
        <a:lstStyle/>
        <a:p>
          <a:endParaRPr lang="en-IN"/>
        </a:p>
      </dgm:t>
    </dgm:pt>
    <dgm:pt modelId="{E96F9F9A-339B-4C72-BBF7-00E0EC8C00A7}" type="pres">
      <dgm:prSet presAssocID="{9A600A4F-397A-465E-978E-20F1E4FA90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66A46137-9F89-4134-A458-CC439E2E22F4}" type="pres">
      <dgm:prSet presAssocID="{19834571-F420-408C-A69F-9842360A6A8C}" presName="node" presStyleLbl="node1" presStyleIdx="0" presStyleCnt="3" custScaleX="10164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BF4EBD8-407A-4229-AA03-93F96724EFC6}" type="pres">
      <dgm:prSet presAssocID="{9BFCBB59-D8ED-4ACB-A0B1-D2227B5FC881}" presName="sibTrans" presStyleCnt="0"/>
      <dgm:spPr/>
    </dgm:pt>
    <dgm:pt modelId="{A2874FE8-6DFD-49EA-8AC6-6F71B18F916F}" type="pres">
      <dgm:prSet presAssocID="{7D40DEB5-8650-4FF7-B152-23AFF74B84CE}" presName="node" presStyleLbl="node1" presStyleIdx="1" presStyleCnt="3" custScaleX="10157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FFA670F-8686-451A-891F-B14A8ED99544}" type="pres">
      <dgm:prSet presAssocID="{097EA6CD-AF0D-42C2-82EA-5EB2997CDCA3}" presName="sibTrans" presStyleCnt="0"/>
      <dgm:spPr/>
    </dgm:pt>
    <dgm:pt modelId="{BB363B0A-9817-4907-B48A-4E8EC50A8104}" type="pres">
      <dgm:prSet presAssocID="{8217BE77-5CBB-4ED8-9911-F79D347A620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827CB00-309D-4857-8CA6-FC52ED2838DE}" type="presOf" srcId="{6EA4FCE5-4A52-40FE-8EA0-200AC65FC6A0}" destId="{66A46137-9F89-4134-A458-CC439E2E22F4}" srcOrd="0" destOrd="3" presId="urn:microsoft.com/office/officeart/2005/8/layout/hList6"/>
    <dgm:cxn modelId="{5DD40FD1-46A6-4B36-9ADD-D3D84AE43889}" srcId="{9A600A4F-397A-465E-978E-20F1E4FA90D6}" destId="{19834571-F420-408C-A69F-9842360A6A8C}" srcOrd="0" destOrd="0" parTransId="{6261252E-7B7D-4C14-87BC-AC6C820EA51F}" sibTransId="{9BFCBB59-D8ED-4ACB-A0B1-D2227B5FC881}"/>
    <dgm:cxn modelId="{A84789F8-7F62-454D-AE19-BD50C5E15DDD}" type="presOf" srcId="{19834571-F420-408C-A69F-9842360A6A8C}" destId="{66A46137-9F89-4134-A458-CC439E2E22F4}" srcOrd="0" destOrd="0" presId="urn:microsoft.com/office/officeart/2005/8/layout/hList6"/>
    <dgm:cxn modelId="{A8956A8C-E290-4D99-8464-FFEAE8F64C4F}" type="presOf" srcId="{8217BE77-5CBB-4ED8-9911-F79D347A6207}" destId="{BB363B0A-9817-4907-B48A-4E8EC50A8104}" srcOrd="0" destOrd="0" presId="urn:microsoft.com/office/officeart/2005/8/layout/hList6"/>
    <dgm:cxn modelId="{CCC3FC6B-144D-4BE6-95D3-7FC461B33C75}" srcId="{9A600A4F-397A-465E-978E-20F1E4FA90D6}" destId="{8217BE77-5CBB-4ED8-9911-F79D347A6207}" srcOrd="2" destOrd="0" parTransId="{582D97C3-CEA0-48C9-B92D-207640026FB2}" sibTransId="{CEAB4282-8707-4328-AF2B-3AC41FFF4AE6}"/>
    <dgm:cxn modelId="{97EAD211-E287-4429-BB14-AA8F3B1C875A}" srcId="{19834571-F420-408C-A69F-9842360A6A8C}" destId="{C417ABE1-19C7-4A8E-947E-C4B02B099596}" srcOrd="1" destOrd="0" parTransId="{68B59857-6073-4390-8DFD-A253C18077F5}" sibTransId="{58B9DB0F-DAEC-4305-A156-6A316259090C}"/>
    <dgm:cxn modelId="{99020B7D-CABE-45B4-BED2-777E67699E3C}" type="presOf" srcId="{7D40DEB5-8650-4FF7-B152-23AFF74B84CE}" destId="{A2874FE8-6DFD-49EA-8AC6-6F71B18F916F}" srcOrd="0" destOrd="0" presId="urn:microsoft.com/office/officeart/2005/8/layout/hList6"/>
    <dgm:cxn modelId="{51A00A53-BD39-43D7-874D-C64ECB996942}" type="presOf" srcId="{DCC2879D-5D89-4666-BEFF-434D2742D955}" destId="{A2874FE8-6DFD-49EA-8AC6-6F71B18F916F}" srcOrd="0" destOrd="2" presId="urn:microsoft.com/office/officeart/2005/8/layout/hList6"/>
    <dgm:cxn modelId="{7C34FD3B-AAD4-48D8-84D5-2B87B664572D}" type="presOf" srcId="{9A600A4F-397A-465E-978E-20F1E4FA90D6}" destId="{E96F9F9A-339B-4C72-BBF7-00E0EC8C00A7}" srcOrd="0" destOrd="0" presId="urn:microsoft.com/office/officeart/2005/8/layout/hList6"/>
    <dgm:cxn modelId="{68573FAD-0928-4DEB-B24F-CFDC2004AF7E}" srcId="{7D40DEB5-8650-4FF7-B152-23AFF74B84CE}" destId="{549B2ADF-C524-4D2A-866F-BE15FFDF392E}" srcOrd="2" destOrd="0" parTransId="{8CE45413-380A-4F9B-9CE6-BA86C67DCAA4}" sibTransId="{7DCEFA9F-E474-4001-A7F5-19F052A583EE}"/>
    <dgm:cxn modelId="{22D4E891-2AF9-4D47-9D03-92F39A55463B}" srcId="{8217BE77-5CBB-4ED8-9911-F79D347A6207}" destId="{D202407E-79D4-4363-AC45-AECAC7BC8A64}" srcOrd="0" destOrd="0" parTransId="{5C424656-5ED4-4E2E-AFE5-53F29B4C1451}" sibTransId="{08E7AF74-F892-41FA-AFAF-E89312A22DAE}"/>
    <dgm:cxn modelId="{B8C86891-450A-48D7-8827-413CB73EC75A}" srcId="{7D40DEB5-8650-4FF7-B152-23AFF74B84CE}" destId="{DCC2879D-5D89-4666-BEFF-434D2742D955}" srcOrd="1" destOrd="0" parTransId="{8CC55C0D-F0E4-4547-857C-E4D08397D334}" sibTransId="{EEB6FFF4-FD13-441C-B889-D1B40A3DB8FA}"/>
    <dgm:cxn modelId="{8F00E8D4-5247-4143-A166-2682E10BC621}" srcId="{7D40DEB5-8650-4FF7-B152-23AFF74B84CE}" destId="{39A05B82-A5FF-4A2C-80BF-FA0AF669B835}" srcOrd="0" destOrd="0" parTransId="{6D5484D9-BE05-4F76-AACD-58A30E34B765}" sibTransId="{DE31EDDE-DC12-4480-A62A-09CED9E87593}"/>
    <dgm:cxn modelId="{5FB1084D-C7E5-41C1-B773-9D0548BB5C21}" type="presOf" srcId="{FE8F795E-23C1-4ACD-80C9-EA43F66C70BB}" destId="{66A46137-9F89-4134-A458-CC439E2E22F4}" srcOrd="0" destOrd="1" presId="urn:microsoft.com/office/officeart/2005/8/layout/hList6"/>
    <dgm:cxn modelId="{4CE213D3-A86D-40CE-8AF3-9FDB4A96C499}" srcId="{9A600A4F-397A-465E-978E-20F1E4FA90D6}" destId="{7D40DEB5-8650-4FF7-B152-23AFF74B84CE}" srcOrd="1" destOrd="0" parTransId="{0E729C06-1EC5-4884-92C0-3F53AA2AFC7F}" sibTransId="{097EA6CD-AF0D-42C2-82EA-5EB2997CDCA3}"/>
    <dgm:cxn modelId="{D8260C4A-4B3B-4A58-8400-23C76B37889D}" srcId="{19834571-F420-408C-A69F-9842360A6A8C}" destId="{FE8F795E-23C1-4ACD-80C9-EA43F66C70BB}" srcOrd="0" destOrd="0" parTransId="{A0BEF632-9DA7-4642-8B0B-4B6E83A7A88C}" sibTransId="{F9108036-629A-4EAB-AC1B-FAE8E9F9CD8D}"/>
    <dgm:cxn modelId="{282C60B3-99B0-453F-87C0-1DF14819EDC6}" srcId="{19834571-F420-408C-A69F-9842360A6A8C}" destId="{6EA4FCE5-4A52-40FE-8EA0-200AC65FC6A0}" srcOrd="2" destOrd="0" parTransId="{E7F207CD-505B-438A-8CEC-438717E18A80}" sibTransId="{E4B03D82-329D-42B5-827D-5840B0097ACA}"/>
    <dgm:cxn modelId="{F5FBE1D2-1B1E-4923-AC55-E325840027F6}" type="presOf" srcId="{D202407E-79D4-4363-AC45-AECAC7BC8A64}" destId="{BB363B0A-9817-4907-B48A-4E8EC50A8104}" srcOrd="0" destOrd="1" presId="urn:microsoft.com/office/officeart/2005/8/layout/hList6"/>
    <dgm:cxn modelId="{6E4C3D44-3F28-4BCB-8492-002D809BA1BE}" type="presOf" srcId="{549B2ADF-C524-4D2A-866F-BE15FFDF392E}" destId="{A2874FE8-6DFD-49EA-8AC6-6F71B18F916F}" srcOrd="0" destOrd="3" presId="urn:microsoft.com/office/officeart/2005/8/layout/hList6"/>
    <dgm:cxn modelId="{7E327DD8-75F7-4313-B42E-06CD1F7FD15E}" type="presOf" srcId="{C417ABE1-19C7-4A8E-947E-C4B02B099596}" destId="{66A46137-9F89-4134-A458-CC439E2E22F4}" srcOrd="0" destOrd="2" presId="urn:microsoft.com/office/officeart/2005/8/layout/hList6"/>
    <dgm:cxn modelId="{8A451212-5661-42E9-BEBB-45191956476C}" type="presOf" srcId="{39A05B82-A5FF-4A2C-80BF-FA0AF669B835}" destId="{A2874FE8-6DFD-49EA-8AC6-6F71B18F916F}" srcOrd="0" destOrd="1" presId="urn:microsoft.com/office/officeart/2005/8/layout/hList6"/>
    <dgm:cxn modelId="{00ACAEA9-9A3C-492B-B030-3499B131E18E}" type="presParOf" srcId="{E96F9F9A-339B-4C72-BBF7-00E0EC8C00A7}" destId="{66A46137-9F89-4134-A458-CC439E2E22F4}" srcOrd="0" destOrd="0" presId="urn:microsoft.com/office/officeart/2005/8/layout/hList6"/>
    <dgm:cxn modelId="{78E6949A-39C9-4430-B2CC-829E01EA920E}" type="presParOf" srcId="{E96F9F9A-339B-4C72-BBF7-00E0EC8C00A7}" destId="{1BF4EBD8-407A-4229-AA03-93F96724EFC6}" srcOrd="1" destOrd="0" presId="urn:microsoft.com/office/officeart/2005/8/layout/hList6"/>
    <dgm:cxn modelId="{50CDB3C3-865B-4833-9D90-1E5BF8281FFD}" type="presParOf" srcId="{E96F9F9A-339B-4C72-BBF7-00E0EC8C00A7}" destId="{A2874FE8-6DFD-49EA-8AC6-6F71B18F916F}" srcOrd="2" destOrd="0" presId="urn:microsoft.com/office/officeart/2005/8/layout/hList6"/>
    <dgm:cxn modelId="{71BDC135-F6C7-4673-B341-E66F6D6CC6FE}" type="presParOf" srcId="{E96F9F9A-339B-4C72-BBF7-00E0EC8C00A7}" destId="{DFFA670F-8686-451A-891F-B14A8ED99544}" srcOrd="3" destOrd="0" presId="urn:microsoft.com/office/officeart/2005/8/layout/hList6"/>
    <dgm:cxn modelId="{27E123B2-C69E-4D27-97C8-D802125889B3}" type="presParOf" srcId="{E96F9F9A-339B-4C72-BBF7-00E0EC8C00A7}" destId="{BB363B0A-9817-4907-B48A-4E8EC50A8104}" srcOrd="4" destOrd="0" presId="urn:microsoft.com/office/officeart/2005/8/layout/h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D68FFD-2E1F-4A61-89DD-3E21FF1FD2F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21DC8E-4192-477F-B407-0A26E722C86E}">
      <dgm:prSet phldrT="[Text]"/>
      <dgm:spPr>
        <a:solidFill>
          <a:srgbClr val="FFCC99"/>
        </a:solidFill>
      </dgm:spPr>
      <dgm:t>
        <a:bodyPr/>
        <a:lstStyle/>
        <a:p>
          <a:r>
            <a:rPr lang="en-US" b="1" dirty="0" smtClean="0">
              <a:solidFill>
                <a:srgbClr val="003399"/>
              </a:solidFill>
              <a:latin typeface="Tahoma" pitchFamily="34" charset="0"/>
              <a:ea typeface="ＭＳ Ｐゴシック" charset="-128"/>
              <a:cs typeface="+mn-cs"/>
            </a:rPr>
            <a:t>Enterprise Asset Management</a:t>
          </a:r>
          <a:endParaRPr lang="en-US" b="1" dirty="0">
            <a:solidFill>
              <a:srgbClr val="003399"/>
            </a:solidFill>
            <a:latin typeface="Tahoma" pitchFamily="34" charset="0"/>
            <a:ea typeface="ＭＳ Ｐゴシック" charset="-128"/>
            <a:cs typeface="+mn-cs"/>
          </a:endParaRPr>
        </a:p>
      </dgm:t>
    </dgm:pt>
    <dgm:pt modelId="{A97C9E6E-5721-4DFC-B0AC-F5A16DD03C3E}" type="parTrans" cxnId="{B6C3D25C-B5F9-4CC2-AC75-A96C13B512D4}">
      <dgm:prSet/>
      <dgm:spPr/>
      <dgm:t>
        <a:bodyPr/>
        <a:lstStyle/>
        <a:p>
          <a:endParaRPr lang="en-US"/>
        </a:p>
      </dgm:t>
    </dgm:pt>
    <dgm:pt modelId="{F435067B-846A-418E-8B8A-8B718DA363D6}" type="sibTrans" cxnId="{B6C3D25C-B5F9-4CC2-AC75-A96C13B512D4}">
      <dgm:prSet/>
      <dgm:spPr/>
      <dgm:t>
        <a:bodyPr/>
        <a:lstStyle/>
        <a:p>
          <a:endParaRPr lang="en-US"/>
        </a:p>
      </dgm:t>
    </dgm:pt>
    <dgm:pt modelId="{150DDF0D-32FB-4896-951C-5BBFDA29E486}">
      <dgm:prSet phldrT="[Text]"/>
      <dgm:spPr/>
      <dgm:t>
        <a:bodyPr/>
        <a:lstStyle/>
        <a:p>
          <a:endParaRPr lang="en-US" dirty="0"/>
        </a:p>
      </dgm:t>
    </dgm:pt>
    <dgm:pt modelId="{2E604D30-4996-4938-B4CC-A99F46C13FD0}" type="parTrans" cxnId="{EE9988D7-87ED-4ADD-841D-ACAD1128B290}">
      <dgm:prSet/>
      <dgm:spPr/>
      <dgm:t>
        <a:bodyPr/>
        <a:lstStyle/>
        <a:p>
          <a:endParaRPr lang="en-US"/>
        </a:p>
      </dgm:t>
    </dgm:pt>
    <dgm:pt modelId="{9972627F-DE6C-4769-B2E2-7F183D14FC41}" type="sibTrans" cxnId="{EE9988D7-87ED-4ADD-841D-ACAD1128B290}">
      <dgm:prSet/>
      <dgm:spPr/>
      <dgm:t>
        <a:bodyPr/>
        <a:lstStyle/>
        <a:p>
          <a:endParaRPr lang="en-US"/>
        </a:p>
      </dgm:t>
    </dgm:pt>
    <dgm:pt modelId="{4F810E79-9547-4AAE-8A3E-18E662B61C60}">
      <dgm:prSet phldrT="[Text]"/>
      <dgm:spPr>
        <a:solidFill>
          <a:srgbClr val="FFCC99"/>
        </a:solidFill>
      </dgm:spPr>
      <dgm:t>
        <a:bodyPr/>
        <a:lstStyle/>
        <a:p>
          <a:r>
            <a:rPr lang="en-US" b="1" dirty="0" smtClean="0">
              <a:solidFill>
                <a:srgbClr val="003399"/>
              </a:solidFill>
              <a:latin typeface="Tahoma" pitchFamily="34" charset="0"/>
              <a:ea typeface="ＭＳ Ｐゴシック" charset="-128"/>
              <a:cs typeface="+mn-cs"/>
            </a:rPr>
            <a:t>Finance Management</a:t>
          </a:r>
          <a:endParaRPr lang="en-US" b="1" dirty="0">
            <a:solidFill>
              <a:srgbClr val="003399"/>
            </a:solidFill>
            <a:latin typeface="Tahoma" pitchFamily="34" charset="0"/>
            <a:ea typeface="ＭＳ Ｐゴシック" charset="-128"/>
            <a:cs typeface="+mn-cs"/>
          </a:endParaRPr>
        </a:p>
      </dgm:t>
    </dgm:pt>
    <dgm:pt modelId="{735F0D1D-53A8-4C7E-82DC-CC7F0B36C2C0}" type="parTrans" cxnId="{E0841E1D-D0F0-4BE7-B88F-0F17A0F50B36}">
      <dgm:prSet/>
      <dgm:spPr/>
      <dgm:t>
        <a:bodyPr/>
        <a:lstStyle/>
        <a:p>
          <a:endParaRPr lang="en-US"/>
        </a:p>
      </dgm:t>
    </dgm:pt>
    <dgm:pt modelId="{0F5E380C-0875-48A9-8DF8-B5B2A2F8C599}" type="sibTrans" cxnId="{E0841E1D-D0F0-4BE7-B88F-0F17A0F50B36}">
      <dgm:prSet/>
      <dgm:spPr/>
      <dgm:t>
        <a:bodyPr/>
        <a:lstStyle/>
        <a:p>
          <a:endParaRPr lang="en-US"/>
        </a:p>
      </dgm:t>
    </dgm:pt>
    <dgm:pt modelId="{29DE298A-CD32-4042-A01B-9FB5D89D2D24}">
      <dgm:prSet phldrT="[Text]"/>
      <dgm:spPr>
        <a:solidFill>
          <a:srgbClr val="FFCC99"/>
        </a:solidFill>
      </dgm:spPr>
      <dgm:t>
        <a:bodyPr/>
        <a:lstStyle/>
        <a:p>
          <a:r>
            <a:rPr lang="en-US" b="1" dirty="0">
              <a:solidFill>
                <a:srgbClr val="003399"/>
              </a:solidFill>
              <a:latin typeface="Tahoma" pitchFamily="34" charset="0"/>
              <a:ea typeface="ＭＳ Ｐゴシック" charset="-128"/>
              <a:cs typeface="+mn-cs"/>
            </a:rPr>
            <a:t>HR Management</a:t>
          </a:r>
        </a:p>
      </dgm:t>
    </dgm:pt>
    <dgm:pt modelId="{AC45622A-3281-4252-AF20-50E90C5D0FCA}" type="parTrans" cxnId="{CC3746C9-DC49-4D89-9504-D2A852237341}">
      <dgm:prSet/>
      <dgm:spPr/>
      <dgm:t>
        <a:bodyPr/>
        <a:lstStyle/>
        <a:p>
          <a:endParaRPr lang="en-US"/>
        </a:p>
      </dgm:t>
    </dgm:pt>
    <dgm:pt modelId="{4AFDD163-1201-4E21-A6A3-DBF14E84FF6E}" type="sibTrans" cxnId="{CC3746C9-DC49-4D89-9504-D2A852237341}">
      <dgm:prSet/>
      <dgm:spPr/>
      <dgm:t>
        <a:bodyPr/>
        <a:lstStyle/>
        <a:p>
          <a:endParaRPr lang="en-US"/>
        </a:p>
      </dgm:t>
    </dgm:pt>
    <dgm:pt modelId="{338EBBE3-9CC7-412F-AEC6-8C72E8B79F75}">
      <dgm:prSet phldrT="[Text]"/>
      <dgm:spPr/>
      <dgm:t>
        <a:bodyPr/>
        <a:lstStyle/>
        <a:p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Availability of detailed employment history</a:t>
          </a:r>
          <a:endParaRPr lang="en-US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E97B8FB-EEAD-4522-B771-FCB07BC60FB3}" type="parTrans" cxnId="{62257C54-1F18-468C-B27B-AB9242C8AF11}">
      <dgm:prSet/>
      <dgm:spPr/>
      <dgm:t>
        <a:bodyPr/>
        <a:lstStyle/>
        <a:p>
          <a:endParaRPr lang="en-US"/>
        </a:p>
      </dgm:t>
    </dgm:pt>
    <dgm:pt modelId="{BB93C6E4-3FEF-4B05-99BD-FD0562828A3A}" type="sibTrans" cxnId="{62257C54-1F18-468C-B27B-AB9242C8AF11}">
      <dgm:prSet/>
      <dgm:spPr/>
      <dgm:t>
        <a:bodyPr/>
        <a:lstStyle/>
        <a:p>
          <a:endParaRPr lang="en-US"/>
        </a:p>
      </dgm:t>
    </dgm:pt>
    <dgm:pt modelId="{7290501D-63F4-4FCB-8FAB-A1DE8F29AD8A}">
      <dgm:prSet phldrT="[Text]"/>
      <dgm:spPr/>
      <dgm:t>
        <a:bodyPr/>
        <a:lstStyle/>
        <a:p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Automatic calculation of loan repayment schedule</a:t>
          </a:r>
          <a:endParaRPr lang="en-IN" b="1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C00BBC1-D411-4B9A-8A2F-DA1367703570}" type="parTrans" cxnId="{9C24DE47-3416-4A04-B21A-B16BC47C5C8A}">
      <dgm:prSet/>
      <dgm:spPr/>
      <dgm:t>
        <a:bodyPr/>
        <a:lstStyle/>
        <a:p>
          <a:endParaRPr lang="en-IN"/>
        </a:p>
      </dgm:t>
    </dgm:pt>
    <dgm:pt modelId="{17B869AE-9613-4139-B508-3C8789CCD01C}" type="sibTrans" cxnId="{9C24DE47-3416-4A04-B21A-B16BC47C5C8A}">
      <dgm:prSet/>
      <dgm:spPr/>
      <dgm:t>
        <a:bodyPr/>
        <a:lstStyle/>
        <a:p>
          <a:endParaRPr lang="en-IN"/>
        </a:p>
      </dgm:t>
    </dgm:pt>
    <dgm:pt modelId="{745D5BA5-B1FA-4EDF-BF74-1674DE71901B}">
      <dgm:prSet/>
      <dgm:spPr/>
      <dgm:t>
        <a:bodyPr/>
        <a:lstStyle/>
        <a:p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Failure analysis of distribution assets</a:t>
          </a:r>
        </a:p>
      </dgm:t>
    </dgm:pt>
    <dgm:pt modelId="{21F372C0-C51B-46E6-93B0-F8D9F1C6DFDA}" type="parTrans" cxnId="{F61563C8-14DB-4B37-9A10-25DD541C51C6}">
      <dgm:prSet/>
      <dgm:spPr/>
      <dgm:t>
        <a:bodyPr/>
        <a:lstStyle/>
        <a:p>
          <a:endParaRPr lang="en-IN"/>
        </a:p>
      </dgm:t>
    </dgm:pt>
    <dgm:pt modelId="{E70773A2-41F1-4348-9735-C0E416520F01}" type="sibTrans" cxnId="{F61563C8-14DB-4B37-9A10-25DD541C51C6}">
      <dgm:prSet/>
      <dgm:spPr/>
      <dgm:t>
        <a:bodyPr/>
        <a:lstStyle/>
        <a:p>
          <a:endParaRPr lang="en-IN"/>
        </a:p>
      </dgm:t>
    </dgm:pt>
    <dgm:pt modelId="{1E298F22-3127-4399-9E3D-1CC3A4852824}">
      <dgm:prSet phldrT="[Text]"/>
      <dgm:spPr/>
      <dgm:t>
        <a:bodyPr/>
        <a:lstStyle/>
        <a:p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Online reconciliation of Bank statement</a:t>
          </a:r>
          <a:endParaRPr lang="en-IN" b="1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4A1FB072-A58C-4AEB-88A7-CEE31098607D}" type="parTrans" cxnId="{225B0E6C-AB63-4E87-8FA6-FDAAFF5EDEA9}">
      <dgm:prSet/>
      <dgm:spPr/>
      <dgm:t>
        <a:bodyPr/>
        <a:lstStyle/>
        <a:p>
          <a:endParaRPr lang="en-IN"/>
        </a:p>
      </dgm:t>
    </dgm:pt>
    <dgm:pt modelId="{EAC8FEC8-6678-428D-ABD2-84D0B688CC15}" type="sibTrans" cxnId="{225B0E6C-AB63-4E87-8FA6-FDAAFF5EDEA9}">
      <dgm:prSet/>
      <dgm:spPr/>
      <dgm:t>
        <a:bodyPr/>
        <a:lstStyle/>
        <a:p>
          <a:endParaRPr lang="en-IN"/>
        </a:p>
      </dgm:t>
    </dgm:pt>
    <dgm:pt modelId="{61FA1A50-800D-4AB7-9A89-D8F054690B6F}">
      <dgm:prSet/>
      <dgm:spPr/>
      <dgm:t>
        <a:bodyPr/>
        <a:lstStyle/>
        <a:p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Online calculation of Interest daily basis.</a:t>
          </a:r>
        </a:p>
      </dgm:t>
    </dgm:pt>
    <dgm:pt modelId="{D3FC6FA4-8E60-44FA-913D-15B8A2E222CA}" type="parTrans" cxnId="{221970B0-2CCD-449A-9184-B39B3793F08D}">
      <dgm:prSet/>
      <dgm:spPr/>
      <dgm:t>
        <a:bodyPr/>
        <a:lstStyle/>
        <a:p>
          <a:endParaRPr lang="en-IN"/>
        </a:p>
      </dgm:t>
    </dgm:pt>
    <dgm:pt modelId="{E5190576-B449-430C-9ED6-923F59B22630}" type="sibTrans" cxnId="{221970B0-2CCD-449A-9184-B39B3793F08D}">
      <dgm:prSet/>
      <dgm:spPr/>
      <dgm:t>
        <a:bodyPr/>
        <a:lstStyle/>
        <a:p>
          <a:endParaRPr lang="en-IN"/>
        </a:p>
      </dgm:t>
    </dgm:pt>
    <dgm:pt modelId="{FB46B05B-A69C-44FA-82DF-C1094378AC40}">
      <dgm:prSet phldrT="[Text]"/>
      <dgm:spPr/>
      <dgm:t>
        <a:bodyPr/>
        <a:lstStyle/>
        <a:p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Online Bill passing and Audit </a:t>
          </a:r>
          <a:endParaRPr lang="en-US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9728A11-DC42-46E2-B13B-94714CD5FA55}" type="parTrans" cxnId="{64D06D01-8045-49A5-8CC6-B4CAAB23CA75}">
      <dgm:prSet/>
      <dgm:spPr/>
      <dgm:t>
        <a:bodyPr/>
        <a:lstStyle/>
        <a:p>
          <a:endParaRPr lang="en-US"/>
        </a:p>
      </dgm:t>
    </dgm:pt>
    <dgm:pt modelId="{4C4394BD-1988-4031-952F-B097CAF2ABA6}" type="sibTrans" cxnId="{64D06D01-8045-49A5-8CC6-B4CAAB23CA75}">
      <dgm:prSet/>
      <dgm:spPr/>
      <dgm:t>
        <a:bodyPr/>
        <a:lstStyle/>
        <a:p>
          <a:endParaRPr lang="en-US"/>
        </a:p>
      </dgm:t>
    </dgm:pt>
    <dgm:pt modelId="{5D3AFDE7-CF52-498E-9ACE-6E4619EED9CF}">
      <dgm:prSet phldrT="[Text]"/>
      <dgm:spPr/>
      <dgm:t>
        <a:bodyPr/>
        <a:lstStyle/>
        <a:p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Increment is taken directly</a:t>
          </a:r>
          <a:endParaRPr lang="en-US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C7B9609-95B9-43C4-B086-2F7DBE5A5A19}" type="parTrans" cxnId="{DE486FE1-81B6-4E16-9B18-D3BD1D10596D}">
      <dgm:prSet/>
      <dgm:spPr/>
      <dgm:t>
        <a:bodyPr/>
        <a:lstStyle/>
        <a:p>
          <a:endParaRPr lang="en-US"/>
        </a:p>
      </dgm:t>
    </dgm:pt>
    <dgm:pt modelId="{D027A3B3-C6B4-4ADE-8210-A7FCA5BC16B6}" type="sibTrans" cxnId="{DE486FE1-81B6-4E16-9B18-D3BD1D10596D}">
      <dgm:prSet/>
      <dgm:spPr/>
      <dgm:t>
        <a:bodyPr/>
        <a:lstStyle/>
        <a:p>
          <a:endParaRPr lang="en-US"/>
        </a:p>
      </dgm:t>
    </dgm:pt>
    <dgm:pt modelId="{177E5DE0-7715-44BA-BC2C-FF1E3E0DB181}">
      <dgm:prSet phldrT="[Text]"/>
      <dgm:spPr/>
      <dgm:t>
        <a:bodyPr/>
        <a:lstStyle/>
        <a:p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Leave information is taken directly</a:t>
          </a:r>
        </a:p>
      </dgm:t>
    </dgm:pt>
    <dgm:pt modelId="{F0B4CCBA-5A78-41AE-B8D2-C32064307BC1}" type="parTrans" cxnId="{8F3DFBC5-B217-4E7F-A42E-59376F766617}">
      <dgm:prSet/>
      <dgm:spPr/>
      <dgm:t>
        <a:bodyPr/>
        <a:lstStyle/>
        <a:p>
          <a:endParaRPr lang="en-IN"/>
        </a:p>
      </dgm:t>
    </dgm:pt>
    <dgm:pt modelId="{608EBBE5-EC29-4563-A838-9CE0C7DF9DE1}" type="sibTrans" cxnId="{8F3DFBC5-B217-4E7F-A42E-59376F766617}">
      <dgm:prSet/>
      <dgm:spPr/>
      <dgm:t>
        <a:bodyPr/>
        <a:lstStyle/>
        <a:p>
          <a:endParaRPr lang="en-IN"/>
        </a:p>
      </dgm:t>
    </dgm:pt>
    <dgm:pt modelId="{83DDF0A8-8D84-409E-BD70-48CBB23DC147}">
      <dgm:prSet phldrT="[Text]"/>
      <dgm:spPr/>
      <dgm:t>
        <a:bodyPr/>
        <a:lstStyle/>
        <a:p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Advances are taken directly</a:t>
          </a:r>
          <a:endParaRPr lang="en-US" b="1" dirty="0" smtClean="0">
            <a:solidFill>
              <a:srgbClr val="003399"/>
            </a:solidFill>
            <a:latin typeface="Tahoma" pitchFamily="34" charset="0"/>
          </a:endParaRPr>
        </a:p>
      </dgm:t>
    </dgm:pt>
    <dgm:pt modelId="{76DA7FFF-32EA-46C7-B66C-4A82E984C424}" type="parTrans" cxnId="{62DF8EF8-238B-4E76-B684-D7FEF04CDA28}">
      <dgm:prSet/>
      <dgm:spPr/>
      <dgm:t>
        <a:bodyPr/>
        <a:lstStyle/>
        <a:p>
          <a:endParaRPr lang="en-IN"/>
        </a:p>
      </dgm:t>
    </dgm:pt>
    <dgm:pt modelId="{19F26960-7298-461E-87F3-C279CBD5DCE3}" type="sibTrans" cxnId="{62DF8EF8-238B-4E76-B684-D7FEF04CDA28}">
      <dgm:prSet/>
      <dgm:spPr/>
      <dgm:t>
        <a:bodyPr/>
        <a:lstStyle/>
        <a:p>
          <a:endParaRPr lang="en-IN"/>
        </a:p>
      </dgm:t>
    </dgm:pt>
    <dgm:pt modelId="{B38CEAE3-FAB2-4E15-99CD-1E118FD73CB1}">
      <dgm:prSet/>
      <dgm:spPr/>
      <dgm:t>
        <a:bodyPr/>
        <a:lstStyle/>
        <a:p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Streamlined Maintenance Process</a:t>
          </a:r>
        </a:p>
      </dgm:t>
    </dgm:pt>
    <dgm:pt modelId="{8A09E529-D86C-4EBD-BD7D-0BBAE74524BB}" type="parTrans" cxnId="{E8871020-BD7B-4291-AEF1-9635C9C48C69}">
      <dgm:prSet/>
      <dgm:spPr/>
      <dgm:t>
        <a:bodyPr/>
        <a:lstStyle/>
        <a:p>
          <a:endParaRPr lang="en-US"/>
        </a:p>
      </dgm:t>
    </dgm:pt>
    <dgm:pt modelId="{FAC30434-D6E0-4BAD-A828-D94ECF761AB5}" type="sibTrans" cxnId="{E8871020-BD7B-4291-AEF1-9635C9C48C69}">
      <dgm:prSet/>
      <dgm:spPr/>
      <dgm:t>
        <a:bodyPr/>
        <a:lstStyle/>
        <a:p>
          <a:endParaRPr lang="en-US"/>
        </a:p>
      </dgm:t>
    </dgm:pt>
    <dgm:pt modelId="{0FD2FCF1-92B2-48EE-81A9-0434AF81F717}">
      <dgm:prSet/>
      <dgm:spPr/>
      <dgm:t>
        <a:bodyPr/>
        <a:lstStyle/>
        <a:p>
          <a:r>
            <a:rPr lang="en-US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Analysis of Maintenance Problems like breakdowns</a:t>
          </a:r>
          <a:endParaRPr lang="en-IN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8133F1B-5AD1-418B-9D18-56C6D48C5602}" type="parTrans" cxnId="{B4BB7843-1F52-4914-B324-9D348092B6F3}">
      <dgm:prSet/>
      <dgm:spPr/>
      <dgm:t>
        <a:bodyPr/>
        <a:lstStyle/>
        <a:p>
          <a:endParaRPr lang="en-IN"/>
        </a:p>
      </dgm:t>
    </dgm:pt>
    <dgm:pt modelId="{DF39316B-07E5-4ABF-B3B1-6A5F307756B3}" type="sibTrans" cxnId="{B4BB7843-1F52-4914-B324-9D348092B6F3}">
      <dgm:prSet/>
      <dgm:spPr/>
      <dgm:t>
        <a:bodyPr/>
        <a:lstStyle/>
        <a:p>
          <a:endParaRPr lang="en-IN"/>
        </a:p>
      </dgm:t>
    </dgm:pt>
    <dgm:pt modelId="{67950D78-ECF3-4616-8D6A-E18B6FB9E2A3}" type="pres">
      <dgm:prSet presAssocID="{26D68FFD-2E1F-4A61-89DD-3E21FF1FD2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6EA40C-6534-4E33-A41E-1A453B18EACF}" type="pres">
      <dgm:prSet presAssocID="{4121DC8E-4192-477F-B407-0A26E722C86E}" presName="linNode" presStyleCnt="0"/>
      <dgm:spPr/>
    </dgm:pt>
    <dgm:pt modelId="{A43CB7F2-C95B-4FDE-B8AE-7C1E3D778771}" type="pres">
      <dgm:prSet presAssocID="{4121DC8E-4192-477F-B407-0A26E722C86E}" presName="parentText" presStyleLbl="node1" presStyleIdx="0" presStyleCnt="3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D0876-D183-4520-ADBC-289F45435F17}" type="pres">
      <dgm:prSet presAssocID="{4121DC8E-4192-477F-B407-0A26E722C86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94804E-9B2B-4192-9155-4CC1FEA97DE2}" type="pres">
      <dgm:prSet presAssocID="{F435067B-846A-418E-8B8A-8B718DA363D6}" presName="sp" presStyleCnt="0"/>
      <dgm:spPr/>
    </dgm:pt>
    <dgm:pt modelId="{EFCCBCA6-6EE8-41ED-A601-4CDE8182D672}" type="pres">
      <dgm:prSet presAssocID="{4F810E79-9547-4AAE-8A3E-18E662B61C60}" presName="linNode" presStyleCnt="0"/>
      <dgm:spPr/>
    </dgm:pt>
    <dgm:pt modelId="{45213962-5478-44F8-8CC6-9FF90DD848A1}" type="pres">
      <dgm:prSet presAssocID="{4F810E79-9547-4AAE-8A3E-18E662B61C6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5F9BE6-F687-4D5C-A245-AFDE462503EA}" type="pres">
      <dgm:prSet presAssocID="{4F810E79-9547-4AAE-8A3E-18E662B61C6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BDA0C-919D-483C-BF01-E74D04A11931}" type="pres">
      <dgm:prSet presAssocID="{0F5E380C-0875-48A9-8DF8-B5B2A2F8C599}" presName="sp" presStyleCnt="0"/>
      <dgm:spPr/>
    </dgm:pt>
    <dgm:pt modelId="{214C0169-14CA-403D-8B69-C5133964133C}" type="pres">
      <dgm:prSet presAssocID="{29DE298A-CD32-4042-A01B-9FB5D89D2D24}" presName="linNode" presStyleCnt="0"/>
      <dgm:spPr/>
    </dgm:pt>
    <dgm:pt modelId="{C839B568-D723-4647-9617-569B75CDCA26}" type="pres">
      <dgm:prSet presAssocID="{29DE298A-CD32-4042-A01B-9FB5D89D2D2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13B4AA-D49D-4F87-8EE5-8305A5E0DC2D}" type="pres">
      <dgm:prSet presAssocID="{29DE298A-CD32-4042-A01B-9FB5D89D2D2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3746C9-DC49-4D89-9504-D2A852237341}" srcId="{26D68FFD-2E1F-4A61-89DD-3E21FF1FD2FC}" destId="{29DE298A-CD32-4042-A01B-9FB5D89D2D24}" srcOrd="2" destOrd="0" parTransId="{AC45622A-3281-4252-AF20-50E90C5D0FCA}" sibTransId="{4AFDD163-1201-4E21-A6A3-DBF14E84FF6E}"/>
    <dgm:cxn modelId="{8CEB9DD2-1609-48A7-8BE0-CCFA09730FD6}" type="presOf" srcId="{5D3AFDE7-CF52-498E-9ACE-6E4619EED9CF}" destId="{DC13B4AA-D49D-4F87-8EE5-8305A5E0DC2D}" srcOrd="0" destOrd="1" presId="urn:microsoft.com/office/officeart/2005/8/layout/vList5"/>
    <dgm:cxn modelId="{D51E9691-11A9-4811-85E7-3841412CE041}" type="presOf" srcId="{FB46B05B-A69C-44FA-82DF-C1094378AC40}" destId="{795F9BE6-F687-4D5C-A245-AFDE462503EA}" srcOrd="0" destOrd="0" presId="urn:microsoft.com/office/officeart/2005/8/layout/vList5"/>
    <dgm:cxn modelId="{9C24DE47-3416-4A04-B21A-B16BC47C5C8A}" srcId="{4F810E79-9547-4AAE-8A3E-18E662B61C60}" destId="{7290501D-63F4-4FCB-8FAB-A1DE8F29AD8A}" srcOrd="1" destOrd="0" parTransId="{1C00BBC1-D411-4B9A-8A2F-DA1367703570}" sibTransId="{17B869AE-9613-4139-B508-3C8789CCD01C}"/>
    <dgm:cxn modelId="{822BD63B-BBD2-4C02-AA96-B323DDF3CDA5}" type="presOf" srcId="{83DDF0A8-8D84-409E-BD70-48CBB23DC147}" destId="{DC13B4AA-D49D-4F87-8EE5-8305A5E0DC2D}" srcOrd="0" destOrd="3" presId="urn:microsoft.com/office/officeart/2005/8/layout/vList5"/>
    <dgm:cxn modelId="{13B82272-7FA7-410E-8BAB-42B3C1FC16B5}" type="presOf" srcId="{150DDF0D-32FB-4896-951C-5BBFDA29E486}" destId="{1D4D0876-D183-4520-ADBC-289F45435F17}" srcOrd="0" destOrd="0" presId="urn:microsoft.com/office/officeart/2005/8/layout/vList5"/>
    <dgm:cxn modelId="{EE9988D7-87ED-4ADD-841D-ACAD1128B290}" srcId="{4121DC8E-4192-477F-B407-0A26E722C86E}" destId="{150DDF0D-32FB-4896-951C-5BBFDA29E486}" srcOrd="0" destOrd="0" parTransId="{2E604D30-4996-4938-B4CC-A99F46C13FD0}" sibTransId="{9972627F-DE6C-4769-B2E2-7F183D14FC41}"/>
    <dgm:cxn modelId="{1756C268-C440-4D18-AFCC-0056DBAE19F2}" type="presOf" srcId="{745D5BA5-B1FA-4EDF-BF74-1674DE71901B}" destId="{1D4D0876-D183-4520-ADBC-289F45435F17}" srcOrd="0" destOrd="1" presId="urn:microsoft.com/office/officeart/2005/8/layout/vList5"/>
    <dgm:cxn modelId="{F61563C8-14DB-4B37-9A10-25DD541C51C6}" srcId="{4121DC8E-4192-477F-B407-0A26E722C86E}" destId="{745D5BA5-B1FA-4EDF-BF74-1674DE71901B}" srcOrd="1" destOrd="0" parTransId="{21F372C0-C51B-46E6-93B0-F8D9F1C6DFDA}" sibTransId="{E70773A2-41F1-4348-9735-C0E416520F01}"/>
    <dgm:cxn modelId="{B19179BC-8D1F-4724-A2A1-C2E11A650CE1}" type="presOf" srcId="{4F810E79-9547-4AAE-8A3E-18E662B61C60}" destId="{45213962-5478-44F8-8CC6-9FF90DD848A1}" srcOrd="0" destOrd="0" presId="urn:microsoft.com/office/officeart/2005/8/layout/vList5"/>
    <dgm:cxn modelId="{B981E6EB-FD8F-4967-9E14-E8DFD57C7805}" type="presOf" srcId="{B38CEAE3-FAB2-4E15-99CD-1E118FD73CB1}" destId="{1D4D0876-D183-4520-ADBC-289F45435F17}" srcOrd="0" destOrd="2" presId="urn:microsoft.com/office/officeart/2005/8/layout/vList5"/>
    <dgm:cxn modelId="{DE486FE1-81B6-4E16-9B18-D3BD1D10596D}" srcId="{29DE298A-CD32-4042-A01B-9FB5D89D2D24}" destId="{5D3AFDE7-CF52-498E-9ACE-6E4619EED9CF}" srcOrd="1" destOrd="0" parTransId="{6C7B9609-95B9-43C4-B086-2F7DBE5A5A19}" sibTransId="{D027A3B3-C6B4-4ADE-8210-A7FCA5BC16B6}"/>
    <dgm:cxn modelId="{E0D96F99-0467-45D1-AF97-B91107BB0D06}" type="presOf" srcId="{338EBBE3-9CC7-412F-AEC6-8C72E8B79F75}" destId="{DC13B4AA-D49D-4F87-8EE5-8305A5E0DC2D}" srcOrd="0" destOrd="0" presId="urn:microsoft.com/office/officeart/2005/8/layout/vList5"/>
    <dgm:cxn modelId="{62DF8EF8-238B-4E76-B684-D7FEF04CDA28}" srcId="{29DE298A-CD32-4042-A01B-9FB5D89D2D24}" destId="{83DDF0A8-8D84-409E-BD70-48CBB23DC147}" srcOrd="3" destOrd="0" parTransId="{76DA7FFF-32EA-46C7-B66C-4A82E984C424}" sibTransId="{19F26960-7298-461E-87F3-C279CBD5DCE3}"/>
    <dgm:cxn modelId="{B4BB7843-1F52-4914-B324-9D348092B6F3}" srcId="{4121DC8E-4192-477F-B407-0A26E722C86E}" destId="{0FD2FCF1-92B2-48EE-81A9-0434AF81F717}" srcOrd="3" destOrd="0" parTransId="{C8133F1B-5AD1-418B-9D18-56C6D48C5602}" sibTransId="{DF39316B-07E5-4ABF-B3B1-6A5F307756B3}"/>
    <dgm:cxn modelId="{66301B4D-DCC9-4D4A-BA7D-4951C6CB5845}" type="presOf" srcId="{26D68FFD-2E1F-4A61-89DD-3E21FF1FD2FC}" destId="{67950D78-ECF3-4616-8D6A-E18B6FB9E2A3}" srcOrd="0" destOrd="0" presId="urn:microsoft.com/office/officeart/2005/8/layout/vList5"/>
    <dgm:cxn modelId="{364534AD-F959-4839-9900-F93F28A373C2}" type="presOf" srcId="{4121DC8E-4192-477F-B407-0A26E722C86E}" destId="{A43CB7F2-C95B-4FDE-B8AE-7C1E3D778771}" srcOrd="0" destOrd="0" presId="urn:microsoft.com/office/officeart/2005/8/layout/vList5"/>
    <dgm:cxn modelId="{607EA3EA-154B-4290-8777-E833C354B3C7}" type="presOf" srcId="{0FD2FCF1-92B2-48EE-81A9-0434AF81F717}" destId="{1D4D0876-D183-4520-ADBC-289F45435F17}" srcOrd="0" destOrd="3" presId="urn:microsoft.com/office/officeart/2005/8/layout/vList5"/>
    <dgm:cxn modelId="{461345A0-9E28-4119-97B7-C5DCEE206897}" type="presOf" srcId="{29DE298A-CD32-4042-A01B-9FB5D89D2D24}" destId="{C839B568-D723-4647-9617-569B75CDCA26}" srcOrd="0" destOrd="0" presId="urn:microsoft.com/office/officeart/2005/8/layout/vList5"/>
    <dgm:cxn modelId="{62257C54-1F18-468C-B27B-AB9242C8AF11}" srcId="{29DE298A-CD32-4042-A01B-9FB5D89D2D24}" destId="{338EBBE3-9CC7-412F-AEC6-8C72E8B79F75}" srcOrd="0" destOrd="0" parTransId="{3E97B8FB-EEAD-4522-B771-FCB07BC60FB3}" sibTransId="{BB93C6E4-3FEF-4B05-99BD-FD0562828A3A}"/>
    <dgm:cxn modelId="{E0841E1D-D0F0-4BE7-B88F-0F17A0F50B36}" srcId="{26D68FFD-2E1F-4A61-89DD-3E21FF1FD2FC}" destId="{4F810E79-9547-4AAE-8A3E-18E662B61C60}" srcOrd="1" destOrd="0" parTransId="{735F0D1D-53A8-4C7E-82DC-CC7F0B36C2C0}" sibTransId="{0F5E380C-0875-48A9-8DF8-B5B2A2F8C599}"/>
    <dgm:cxn modelId="{64D06D01-8045-49A5-8CC6-B4CAAB23CA75}" srcId="{4F810E79-9547-4AAE-8A3E-18E662B61C60}" destId="{FB46B05B-A69C-44FA-82DF-C1094378AC40}" srcOrd="0" destOrd="0" parTransId="{F9728A11-DC42-46E2-B13B-94714CD5FA55}" sibTransId="{4C4394BD-1988-4031-952F-B097CAF2ABA6}"/>
    <dgm:cxn modelId="{105BD359-A872-403C-A888-8B437AEFB18D}" type="presOf" srcId="{177E5DE0-7715-44BA-BC2C-FF1E3E0DB181}" destId="{DC13B4AA-D49D-4F87-8EE5-8305A5E0DC2D}" srcOrd="0" destOrd="2" presId="urn:microsoft.com/office/officeart/2005/8/layout/vList5"/>
    <dgm:cxn modelId="{221970B0-2CCD-449A-9184-B39B3793F08D}" srcId="{4F810E79-9547-4AAE-8A3E-18E662B61C60}" destId="{61FA1A50-800D-4AB7-9A89-D8F054690B6F}" srcOrd="3" destOrd="0" parTransId="{D3FC6FA4-8E60-44FA-913D-15B8A2E222CA}" sibTransId="{E5190576-B449-430C-9ED6-923F59B22630}"/>
    <dgm:cxn modelId="{225B0E6C-AB63-4E87-8FA6-FDAAFF5EDEA9}" srcId="{4F810E79-9547-4AAE-8A3E-18E662B61C60}" destId="{1E298F22-3127-4399-9E3D-1CC3A4852824}" srcOrd="2" destOrd="0" parTransId="{4A1FB072-A58C-4AEB-88A7-CEE31098607D}" sibTransId="{EAC8FEC8-6678-428D-ABD2-84D0B688CC15}"/>
    <dgm:cxn modelId="{99D8253C-B9EE-4910-BA42-4BB2DD75AE4D}" type="presOf" srcId="{61FA1A50-800D-4AB7-9A89-D8F054690B6F}" destId="{795F9BE6-F687-4D5C-A245-AFDE462503EA}" srcOrd="0" destOrd="3" presId="urn:microsoft.com/office/officeart/2005/8/layout/vList5"/>
    <dgm:cxn modelId="{B6C3D25C-B5F9-4CC2-AC75-A96C13B512D4}" srcId="{26D68FFD-2E1F-4A61-89DD-3E21FF1FD2FC}" destId="{4121DC8E-4192-477F-B407-0A26E722C86E}" srcOrd="0" destOrd="0" parTransId="{A97C9E6E-5721-4DFC-B0AC-F5A16DD03C3E}" sibTransId="{F435067B-846A-418E-8B8A-8B718DA363D6}"/>
    <dgm:cxn modelId="{8F3DFBC5-B217-4E7F-A42E-59376F766617}" srcId="{29DE298A-CD32-4042-A01B-9FB5D89D2D24}" destId="{177E5DE0-7715-44BA-BC2C-FF1E3E0DB181}" srcOrd="2" destOrd="0" parTransId="{F0B4CCBA-5A78-41AE-B8D2-C32064307BC1}" sibTransId="{608EBBE5-EC29-4563-A838-9CE0C7DF9DE1}"/>
    <dgm:cxn modelId="{E8871020-BD7B-4291-AEF1-9635C9C48C69}" srcId="{4121DC8E-4192-477F-B407-0A26E722C86E}" destId="{B38CEAE3-FAB2-4E15-99CD-1E118FD73CB1}" srcOrd="2" destOrd="0" parTransId="{8A09E529-D86C-4EBD-BD7D-0BBAE74524BB}" sibTransId="{FAC30434-D6E0-4BAD-A828-D94ECF761AB5}"/>
    <dgm:cxn modelId="{FE1C7A01-0AA2-4C9F-9F18-DB097B1E2F2D}" type="presOf" srcId="{7290501D-63F4-4FCB-8FAB-A1DE8F29AD8A}" destId="{795F9BE6-F687-4D5C-A245-AFDE462503EA}" srcOrd="0" destOrd="1" presId="urn:microsoft.com/office/officeart/2005/8/layout/vList5"/>
    <dgm:cxn modelId="{658FB0A9-9723-44DE-9CB1-18D860D72441}" type="presOf" srcId="{1E298F22-3127-4399-9E3D-1CC3A4852824}" destId="{795F9BE6-F687-4D5C-A245-AFDE462503EA}" srcOrd="0" destOrd="2" presId="urn:microsoft.com/office/officeart/2005/8/layout/vList5"/>
    <dgm:cxn modelId="{1D10A3FF-F309-4E35-B8C9-7F767557F064}" type="presParOf" srcId="{67950D78-ECF3-4616-8D6A-E18B6FB9E2A3}" destId="{C36EA40C-6534-4E33-A41E-1A453B18EACF}" srcOrd="0" destOrd="0" presId="urn:microsoft.com/office/officeart/2005/8/layout/vList5"/>
    <dgm:cxn modelId="{2CA45F93-BC15-4C61-923E-46E879735A4F}" type="presParOf" srcId="{C36EA40C-6534-4E33-A41E-1A453B18EACF}" destId="{A43CB7F2-C95B-4FDE-B8AE-7C1E3D778771}" srcOrd="0" destOrd="0" presId="urn:microsoft.com/office/officeart/2005/8/layout/vList5"/>
    <dgm:cxn modelId="{BBD530A6-1F58-4994-B960-F8048997C5BF}" type="presParOf" srcId="{C36EA40C-6534-4E33-A41E-1A453B18EACF}" destId="{1D4D0876-D183-4520-ADBC-289F45435F17}" srcOrd="1" destOrd="0" presId="urn:microsoft.com/office/officeart/2005/8/layout/vList5"/>
    <dgm:cxn modelId="{B9A59BD6-453B-492E-9BF9-B6C4EAC8FDA9}" type="presParOf" srcId="{67950D78-ECF3-4616-8D6A-E18B6FB9E2A3}" destId="{7594804E-9B2B-4192-9155-4CC1FEA97DE2}" srcOrd="1" destOrd="0" presId="urn:microsoft.com/office/officeart/2005/8/layout/vList5"/>
    <dgm:cxn modelId="{57B6C685-AD91-428F-9D83-9046F86B9F5D}" type="presParOf" srcId="{67950D78-ECF3-4616-8D6A-E18B6FB9E2A3}" destId="{EFCCBCA6-6EE8-41ED-A601-4CDE8182D672}" srcOrd="2" destOrd="0" presId="urn:microsoft.com/office/officeart/2005/8/layout/vList5"/>
    <dgm:cxn modelId="{4E71059A-ED2C-43D7-97AC-D8F43B0A40D5}" type="presParOf" srcId="{EFCCBCA6-6EE8-41ED-A601-4CDE8182D672}" destId="{45213962-5478-44F8-8CC6-9FF90DD848A1}" srcOrd="0" destOrd="0" presId="urn:microsoft.com/office/officeart/2005/8/layout/vList5"/>
    <dgm:cxn modelId="{69526945-E319-4FB2-BF47-75AAAD132B53}" type="presParOf" srcId="{EFCCBCA6-6EE8-41ED-A601-4CDE8182D672}" destId="{795F9BE6-F687-4D5C-A245-AFDE462503EA}" srcOrd="1" destOrd="0" presId="urn:microsoft.com/office/officeart/2005/8/layout/vList5"/>
    <dgm:cxn modelId="{0FD2FA60-AB7A-4E78-8646-5DB72ADDF186}" type="presParOf" srcId="{67950D78-ECF3-4616-8D6A-E18B6FB9E2A3}" destId="{9A0BDA0C-919D-483C-BF01-E74D04A11931}" srcOrd="3" destOrd="0" presId="urn:microsoft.com/office/officeart/2005/8/layout/vList5"/>
    <dgm:cxn modelId="{2063DDF1-3FDE-4449-8F0B-A09608F4C876}" type="presParOf" srcId="{67950D78-ECF3-4616-8D6A-E18B6FB9E2A3}" destId="{214C0169-14CA-403D-8B69-C5133964133C}" srcOrd="4" destOrd="0" presId="urn:microsoft.com/office/officeart/2005/8/layout/vList5"/>
    <dgm:cxn modelId="{3D674DEE-0792-4F27-AB77-0E01F9AF25EE}" type="presParOf" srcId="{214C0169-14CA-403D-8B69-C5133964133C}" destId="{C839B568-D723-4647-9617-569B75CDCA26}" srcOrd="0" destOrd="0" presId="urn:microsoft.com/office/officeart/2005/8/layout/vList5"/>
    <dgm:cxn modelId="{61315C56-0A20-464D-A254-05B568FD070F}" type="presParOf" srcId="{214C0169-14CA-403D-8B69-C5133964133C}" destId="{DC13B4AA-D49D-4F87-8EE5-8305A5E0DC2D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DABC602-2865-42D9-9C46-5BB4B646C8D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6C41725-8AA4-471C-9ED8-2AE4D1A6C6DA}">
      <dgm:prSet phldrT="[Text]" custT="1"/>
      <dgm:spPr>
        <a:solidFill>
          <a:srgbClr val="FFCC99"/>
        </a:solidFill>
      </dgm:spPr>
      <dgm:t>
        <a:bodyPr/>
        <a:lstStyle/>
        <a:p>
          <a:r>
            <a:rPr lang="en-US" sz="2400" b="1" dirty="0" smtClean="0">
              <a:solidFill>
                <a:srgbClr val="003399"/>
              </a:solidFill>
              <a:latin typeface="Tahoma" pitchFamily="34" charset="0"/>
              <a:ea typeface="ＭＳ Ｐゴシック" charset="-128"/>
              <a:cs typeface="+mn-cs"/>
            </a:rPr>
            <a:t>Customer Relationship Management</a:t>
          </a:r>
          <a:endParaRPr lang="en-IN" sz="3800" dirty="0"/>
        </a:p>
      </dgm:t>
    </dgm:pt>
    <dgm:pt modelId="{2C4D11D9-8235-43EC-844D-DD175D526072}" type="parTrans" cxnId="{12C3D554-96D4-42EA-B98F-0A8AFE764AAB}">
      <dgm:prSet/>
      <dgm:spPr/>
      <dgm:t>
        <a:bodyPr/>
        <a:lstStyle/>
        <a:p>
          <a:endParaRPr lang="en-IN"/>
        </a:p>
      </dgm:t>
    </dgm:pt>
    <dgm:pt modelId="{6AF4698F-3E88-4618-86A1-8EFEC6A6BD04}" type="sibTrans" cxnId="{12C3D554-96D4-42EA-B98F-0A8AFE764AAB}">
      <dgm:prSet/>
      <dgm:spPr/>
      <dgm:t>
        <a:bodyPr/>
        <a:lstStyle/>
        <a:p>
          <a:endParaRPr lang="en-IN"/>
        </a:p>
      </dgm:t>
    </dgm:pt>
    <dgm:pt modelId="{8DA987E1-AA8F-4BC0-AF47-653278E70259}">
      <dgm:prSet phldrT="[Text]" custT="1"/>
      <dgm:spPr/>
      <dgm:t>
        <a:bodyPr/>
        <a:lstStyle/>
        <a:p>
          <a:r>
            <a:rPr lang="en-US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Quick Response </a:t>
          </a:r>
          <a:endParaRPr lang="en-IN" sz="2000" b="1" dirty="0"/>
        </a:p>
      </dgm:t>
    </dgm:pt>
    <dgm:pt modelId="{63ABEB6F-0CD1-4AB4-BB40-5D0DEBE979D7}" type="parTrans" cxnId="{B1977B81-CEAA-4317-9FCD-A624D9955386}">
      <dgm:prSet/>
      <dgm:spPr/>
      <dgm:t>
        <a:bodyPr/>
        <a:lstStyle/>
        <a:p>
          <a:endParaRPr lang="en-IN"/>
        </a:p>
      </dgm:t>
    </dgm:pt>
    <dgm:pt modelId="{D94BC9AB-D588-4848-AFB6-64B986F86559}" type="sibTrans" cxnId="{B1977B81-CEAA-4317-9FCD-A624D9955386}">
      <dgm:prSet/>
      <dgm:spPr/>
      <dgm:t>
        <a:bodyPr/>
        <a:lstStyle/>
        <a:p>
          <a:endParaRPr lang="en-IN"/>
        </a:p>
      </dgm:t>
    </dgm:pt>
    <dgm:pt modelId="{3CAEEA82-C5BC-4867-944C-0642E5808212}">
      <dgm:prSet custT="1"/>
      <dgm:spPr/>
      <dgm:t>
        <a:bodyPr/>
        <a:lstStyle/>
        <a:p>
          <a:r>
            <a:rPr lang="en-GB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Improved service</a:t>
          </a:r>
          <a:endParaRPr lang="en-IN" sz="2000" b="1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3348FAE-AD87-4FC6-94B2-C59C52E9F88E}" type="parTrans" cxnId="{D14DEBB1-5C8F-4F33-83A5-1A881547D05B}">
      <dgm:prSet/>
      <dgm:spPr/>
      <dgm:t>
        <a:bodyPr/>
        <a:lstStyle/>
        <a:p>
          <a:endParaRPr lang="en-IN"/>
        </a:p>
      </dgm:t>
    </dgm:pt>
    <dgm:pt modelId="{63AFF91B-033F-4487-AED6-8A5BF999CF63}" type="sibTrans" cxnId="{D14DEBB1-5C8F-4F33-83A5-1A881547D05B}">
      <dgm:prSet/>
      <dgm:spPr/>
      <dgm:t>
        <a:bodyPr/>
        <a:lstStyle/>
        <a:p>
          <a:endParaRPr lang="en-IN"/>
        </a:p>
      </dgm:t>
    </dgm:pt>
    <dgm:pt modelId="{572F9AF2-015B-4BAA-A279-569F522156DE}">
      <dgm:prSet custT="1"/>
      <dgm:spPr/>
      <dgm:t>
        <a:bodyPr/>
        <a:lstStyle/>
        <a:p>
          <a:r>
            <a:rPr lang="en-US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Any time Any where payment </a:t>
          </a:r>
          <a:endParaRPr lang="en-IN" sz="2000" b="1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62E763B-46BD-4F97-9364-12ADF1596534}" type="parTrans" cxnId="{14231013-76CA-4BF9-A5C9-D008A2519C69}">
      <dgm:prSet/>
      <dgm:spPr/>
      <dgm:t>
        <a:bodyPr/>
        <a:lstStyle/>
        <a:p>
          <a:endParaRPr lang="en-IN"/>
        </a:p>
      </dgm:t>
    </dgm:pt>
    <dgm:pt modelId="{E9401E5E-FB7F-444C-9E1B-4ABA83375617}" type="sibTrans" cxnId="{14231013-76CA-4BF9-A5C9-D008A2519C69}">
      <dgm:prSet/>
      <dgm:spPr/>
      <dgm:t>
        <a:bodyPr/>
        <a:lstStyle/>
        <a:p>
          <a:endParaRPr lang="en-IN"/>
        </a:p>
      </dgm:t>
    </dgm:pt>
    <dgm:pt modelId="{FDA1943B-F9E2-4D6D-A7DA-1C777F735361}">
      <dgm:prSet phldrT="[Text]" custT="1"/>
      <dgm:spPr/>
      <dgm:t>
        <a:bodyPr/>
        <a:lstStyle/>
        <a:p>
          <a:r>
            <a:rPr lang="en-US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Faster release of Connections</a:t>
          </a:r>
          <a:endParaRPr lang="en-IN" sz="2000" b="1" dirty="0"/>
        </a:p>
      </dgm:t>
    </dgm:pt>
    <dgm:pt modelId="{C2A840CF-C66B-4922-AA81-B23E43CACAC3}" type="parTrans" cxnId="{1A5C1355-67BC-43D1-921C-6BAAAB8ECA87}">
      <dgm:prSet/>
      <dgm:spPr/>
    </dgm:pt>
    <dgm:pt modelId="{7E893E26-B2D3-4AC9-9FDB-FD013BAEE405}" type="sibTrans" cxnId="{1A5C1355-67BC-43D1-921C-6BAAAB8ECA87}">
      <dgm:prSet/>
      <dgm:spPr/>
    </dgm:pt>
    <dgm:pt modelId="{ED5109B6-1F70-487A-829C-C2F0C8F22BE1}">
      <dgm:prSet phldrT="[Text]" custT="1"/>
      <dgm:spPr/>
      <dgm:t>
        <a:bodyPr/>
        <a:lstStyle/>
        <a:p>
          <a:endParaRPr lang="en-IN" sz="2000" b="1" dirty="0"/>
        </a:p>
      </dgm:t>
    </dgm:pt>
    <dgm:pt modelId="{D59136FF-CAD1-46BB-9F6A-119CAAA19CD6}" type="parTrans" cxnId="{D153BC48-DD54-459E-9626-EAC6C34424E3}">
      <dgm:prSet/>
      <dgm:spPr/>
    </dgm:pt>
    <dgm:pt modelId="{C51FACB2-E2EA-4AC6-801F-E9EB14F00ACA}" type="sibTrans" cxnId="{D153BC48-DD54-459E-9626-EAC6C34424E3}">
      <dgm:prSet/>
      <dgm:spPr/>
    </dgm:pt>
    <dgm:pt modelId="{DD3DE36B-17D0-4989-96BE-831BB932ABB9}">
      <dgm:prSet phldrT="[Text]" custT="1"/>
      <dgm:spPr/>
      <dgm:t>
        <a:bodyPr/>
        <a:lstStyle/>
        <a:p>
          <a:endParaRPr lang="en-IN" sz="2000" b="1" dirty="0"/>
        </a:p>
      </dgm:t>
    </dgm:pt>
    <dgm:pt modelId="{F76E7453-261F-4B35-A364-A3854745A9C9}" type="parTrans" cxnId="{49F12D06-6D44-4003-B8B0-7F25802EDD86}">
      <dgm:prSet/>
      <dgm:spPr/>
    </dgm:pt>
    <dgm:pt modelId="{16477922-6EB8-4A92-AC83-0F8BE912EDBD}" type="sibTrans" cxnId="{49F12D06-6D44-4003-B8B0-7F25802EDD86}">
      <dgm:prSet/>
      <dgm:spPr/>
    </dgm:pt>
    <dgm:pt modelId="{83A702DE-B426-4B63-BC23-A7E98F343431}">
      <dgm:prSet custT="1"/>
      <dgm:spPr/>
      <dgm:t>
        <a:bodyPr/>
        <a:lstStyle/>
        <a:p>
          <a:endParaRPr lang="en-IN" sz="2000" b="1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7FD325B-04B7-45AB-8580-A993BA3CAB37}" type="parTrans" cxnId="{324F7CE9-9227-4DFA-8F4A-A1ADAD22FE32}">
      <dgm:prSet/>
      <dgm:spPr/>
    </dgm:pt>
    <dgm:pt modelId="{71643B5D-DAB4-420A-8A90-841E6C637937}" type="sibTrans" cxnId="{324F7CE9-9227-4DFA-8F4A-A1ADAD22FE32}">
      <dgm:prSet/>
      <dgm:spPr/>
    </dgm:pt>
    <dgm:pt modelId="{F02CB60E-61BC-4842-85E6-A19E7241EC5E}">
      <dgm:prSet custT="1"/>
      <dgm:spPr/>
      <dgm:t>
        <a:bodyPr/>
        <a:lstStyle/>
        <a:p>
          <a:endParaRPr lang="en-IN" sz="2000" b="1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6B7A4EC-E526-4354-B24F-CE86089148C1}" type="parTrans" cxnId="{37E7370D-381B-4119-A776-5EA855CEF2EC}">
      <dgm:prSet/>
      <dgm:spPr/>
    </dgm:pt>
    <dgm:pt modelId="{E6B3B820-B078-436F-993C-F3B0D69064B7}" type="sibTrans" cxnId="{37E7370D-381B-4119-A776-5EA855CEF2EC}">
      <dgm:prSet/>
      <dgm:spPr/>
    </dgm:pt>
    <dgm:pt modelId="{9F4CAC3F-32A7-4A83-889A-C8E321480A5B}">
      <dgm:prSet custT="1"/>
      <dgm:spPr/>
      <dgm:t>
        <a:bodyPr/>
        <a:lstStyle/>
        <a:p>
          <a:r>
            <a:rPr lang="en-GB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Transparent &amp; Uniform process</a:t>
          </a:r>
          <a:endParaRPr lang="en-IN" sz="2000" b="1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C276ED9-8A04-438A-9FB6-DE0A75FACD8D}" type="parTrans" cxnId="{4CE5D48E-4DAC-4330-A3E5-44FD5AFAA610}">
      <dgm:prSet/>
      <dgm:spPr/>
    </dgm:pt>
    <dgm:pt modelId="{C66A770C-8F5E-41E4-94BE-5BCB4B7BA3C0}" type="sibTrans" cxnId="{4CE5D48E-4DAC-4330-A3E5-44FD5AFAA610}">
      <dgm:prSet/>
      <dgm:spPr/>
    </dgm:pt>
    <dgm:pt modelId="{FC283015-0F1A-46F1-A5F0-C6146E79E2EA}">
      <dgm:prSet custT="1"/>
      <dgm:spPr/>
      <dgm:t>
        <a:bodyPr/>
        <a:lstStyle/>
        <a:p>
          <a:r>
            <a:rPr lang="en-US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Online Customer Inquiries &amp; their status</a:t>
          </a:r>
          <a:endParaRPr lang="en-IN" sz="2000" b="1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BBA60080-5402-4BA6-9716-4CB7C8A96311}" type="parTrans" cxnId="{7BA42A80-AF3A-4A82-B08B-213A578737A9}">
      <dgm:prSet/>
      <dgm:spPr/>
    </dgm:pt>
    <dgm:pt modelId="{25092370-031E-435A-B4EF-B55591BBD146}" type="sibTrans" cxnId="{7BA42A80-AF3A-4A82-B08B-213A578737A9}">
      <dgm:prSet/>
      <dgm:spPr/>
    </dgm:pt>
    <dgm:pt modelId="{6736B391-E3E9-4A6F-BC21-476D3A433CCA}">
      <dgm:prSet custT="1"/>
      <dgm:spPr/>
      <dgm:t>
        <a:bodyPr/>
        <a:lstStyle/>
        <a:p>
          <a:endParaRPr lang="en-IN" sz="2000" b="1" dirty="0" smtClean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2208270-79EF-4A1C-9401-7D4475575AA4}" type="parTrans" cxnId="{80758F9E-620A-4B67-A6EB-821CBD9F35E1}">
      <dgm:prSet/>
      <dgm:spPr/>
    </dgm:pt>
    <dgm:pt modelId="{630045EA-B1D7-4FD4-BE7B-009A535AF61B}" type="sibTrans" cxnId="{80758F9E-620A-4B67-A6EB-821CBD9F35E1}">
      <dgm:prSet/>
      <dgm:spPr/>
    </dgm:pt>
    <dgm:pt modelId="{9C8E8E62-98BB-4739-8FE8-2800E48A4002}" type="pres">
      <dgm:prSet presAssocID="{2DABC602-2865-42D9-9C46-5BB4B646C8D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FC8E9B25-FB0B-4542-B13D-61DCFCF33F94}" type="pres">
      <dgm:prSet presAssocID="{B6C41725-8AA4-471C-9ED8-2AE4D1A6C6DA}" presName="linNode" presStyleCnt="0"/>
      <dgm:spPr/>
    </dgm:pt>
    <dgm:pt modelId="{9F61D6F9-292A-4142-B1B7-1D48E0CE8EDF}" type="pres">
      <dgm:prSet presAssocID="{B6C41725-8AA4-471C-9ED8-2AE4D1A6C6DA}" presName="parentShp" presStyleLbl="node1" presStyleIdx="0" presStyleCnt="1" custScaleX="70614" custScaleY="83559" custLinFactNeighborX="-17" custLinFactNeighborY="-75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57DE9F4-DA83-44C8-8C4C-5A9A4249C5C1}" type="pres">
      <dgm:prSet presAssocID="{B6C41725-8AA4-471C-9ED8-2AE4D1A6C6DA}" presName="childShp" presStyleLbl="bgAccFollowNode1" presStyleIdx="0" presStyleCnt="1" custScaleX="119335" custScaleY="100225" custLinFactNeighborX="122" custLinFactNeighborY="-1110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A680907-2012-46A5-99D0-7C5FA09357A6}" type="presOf" srcId="{3CAEEA82-C5BC-4867-944C-0642E5808212}" destId="{057DE9F4-DA83-44C8-8C4C-5A9A4249C5C1}" srcOrd="0" destOrd="6" presId="urn:microsoft.com/office/officeart/2005/8/layout/vList6"/>
    <dgm:cxn modelId="{14231013-76CA-4BF9-A5C9-D008A2519C69}" srcId="{B6C41725-8AA4-471C-9ED8-2AE4D1A6C6DA}" destId="{572F9AF2-015B-4BAA-A279-569F522156DE}" srcOrd="4" destOrd="0" parTransId="{062E763B-46BD-4F97-9364-12ADF1596534}" sibTransId="{E9401E5E-FB7F-444C-9E1B-4ABA83375617}"/>
    <dgm:cxn modelId="{49F12D06-6D44-4003-B8B0-7F25802EDD86}" srcId="{B6C41725-8AA4-471C-9ED8-2AE4D1A6C6DA}" destId="{DD3DE36B-17D0-4989-96BE-831BB932ABB9}" srcOrd="1" destOrd="0" parTransId="{F76E7453-261F-4B35-A364-A3854745A9C9}" sibTransId="{16477922-6EB8-4A92-AC83-0F8BE912EDBD}"/>
    <dgm:cxn modelId="{BDB5488C-D393-4F87-868C-D5D19FE14383}" type="presOf" srcId="{6736B391-E3E9-4A6F-BC21-476D3A433CCA}" destId="{057DE9F4-DA83-44C8-8C4C-5A9A4249C5C1}" srcOrd="0" destOrd="9" presId="urn:microsoft.com/office/officeart/2005/8/layout/vList6"/>
    <dgm:cxn modelId="{544A6F1C-180F-486B-A009-CD89830DB088}" type="presOf" srcId="{572F9AF2-015B-4BAA-A279-569F522156DE}" destId="{057DE9F4-DA83-44C8-8C4C-5A9A4249C5C1}" srcOrd="0" destOrd="4" presId="urn:microsoft.com/office/officeart/2005/8/layout/vList6"/>
    <dgm:cxn modelId="{87663FF7-645E-4A51-A35C-FE84AF2CB066}" type="presOf" srcId="{B6C41725-8AA4-471C-9ED8-2AE4D1A6C6DA}" destId="{9F61D6F9-292A-4142-B1B7-1D48E0CE8EDF}" srcOrd="0" destOrd="0" presId="urn:microsoft.com/office/officeart/2005/8/layout/vList6"/>
    <dgm:cxn modelId="{54FA9C0E-6D19-4395-AFC5-0FCA5D469A52}" type="presOf" srcId="{8DA987E1-AA8F-4BC0-AF47-653278E70259}" destId="{057DE9F4-DA83-44C8-8C4C-5A9A4249C5C1}" srcOrd="0" destOrd="0" presId="urn:microsoft.com/office/officeart/2005/8/layout/vList6"/>
    <dgm:cxn modelId="{D153BC48-DD54-459E-9626-EAC6C34424E3}" srcId="{B6C41725-8AA4-471C-9ED8-2AE4D1A6C6DA}" destId="{ED5109B6-1F70-487A-829C-C2F0C8F22BE1}" srcOrd="3" destOrd="0" parTransId="{D59136FF-CAD1-46BB-9F6A-119CAAA19CD6}" sibTransId="{C51FACB2-E2EA-4AC6-801F-E9EB14F00ACA}"/>
    <dgm:cxn modelId="{B1977B81-CEAA-4317-9FCD-A624D9955386}" srcId="{B6C41725-8AA4-471C-9ED8-2AE4D1A6C6DA}" destId="{8DA987E1-AA8F-4BC0-AF47-653278E70259}" srcOrd="0" destOrd="0" parTransId="{63ABEB6F-0CD1-4AB4-BB40-5D0DEBE979D7}" sibTransId="{D94BC9AB-D588-4848-AFB6-64B986F86559}"/>
    <dgm:cxn modelId="{46987D52-BE52-4252-A416-7E736CB8BEF6}" type="presOf" srcId="{F02CB60E-61BC-4842-85E6-A19E7241EC5E}" destId="{057DE9F4-DA83-44C8-8C4C-5A9A4249C5C1}" srcOrd="0" destOrd="7" presId="urn:microsoft.com/office/officeart/2005/8/layout/vList6"/>
    <dgm:cxn modelId="{80758F9E-620A-4B67-A6EB-821CBD9F35E1}" srcId="{B6C41725-8AA4-471C-9ED8-2AE4D1A6C6DA}" destId="{6736B391-E3E9-4A6F-BC21-476D3A433CCA}" srcOrd="9" destOrd="0" parTransId="{02208270-79EF-4A1C-9401-7D4475575AA4}" sibTransId="{630045EA-B1D7-4FD4-BE7B-009A535AF61B}"/>
    <dgm:cxn modelId="{7BA42A80-AF3A-4A82-B08B-213A578737A9}" srcId="{B6C41725-8AA4-471C-9ED8-2AE4D1A6C6DA}" destId="{FC283015-0F1A-46F1-A5F0-C6146E79E2EA}" srcOrd="10" destOrd="0" parTransId="{BBA60080-5402-4BA6-9716-4CB7C8A96311}" sibTransId="{25092370-031E-435A-B4EF-B55591BBD146}"/>
    <dgm:cxn modelId="{4CE5D48E-4DAC-4330-A3E5-44FD5AFAA610}" srcId="{B6C41725-8AA4-471C-9ED8-2AE4D1A6C6DA}" destId="{9F4CAC3F-32A7-4A83-889A-C8E321480A5B}" srcOrd="8" destOrd="0" parTransId="{BC276ED9-8A04-438A-9FB6-DE0A75FACD8D}" sibTransId="{C66A770C-8F5E-41E4-94BE-5BCB4B7BA3C0}"/>
    <dgm:cxn modelId="{1A5C1355-67BC-43D1-921C-6BAAAB8ECA87}" srcId="{B6C41725-8AA4-471C-9ED8-2AE4D1A6C6DA}" destId="{FDA1943B-F9E2-4D6D-A7DA-1C777F735361}" srcOrd="2" destOrd="0" parTransId="{C2A840CF-C66B-4922-AA81-B23E43CACAC3}" sibTransId="{7E893E26-B2D3-4AC9-9FDB-FD013BAEE405}"/>
    <dgm:cxn modelId="{37E7370D-381B-4119-A776-5EA855CEF2EC}" srcId="{B6C41725-8AA4-471C-9ED8-2AE4D1A6C6DA}" destId="{F02CB60E-61BC-4842-85E6-A19E7241EC5E}" srcOrd="7" destOrd="0" parTransId="{76B7A4EC-E526-4354-B24F-CE86089148C1}" sibTransId="{E6B3B820-B078-436F-993C-F3B0D69064B7}"/>
    <dgm:cxn modelId="{B1E00622-FD51-4CE2-85F1-34F2AA78D799}" type="presOf" srcId="{83A702DE-B426-4B63-BC23-A7E98F343431}" destId="{057DE9F4-DA83-44C8-8C4C-5A9A4249C5C1}" srcOrd="0" destOrd="5" presId="urn:microsoft.com/office/officeart/2005/8/layout/vList6"/>
    <dgm:cxn modelId="{43C9C4F9-D4D3-4474-81BE-0FFC8BA2CA33}" type="presOf" srcId="{FC283015-0F1A-46F1-A5F0-C6146E79E2EA}" destId="{057DE9F4-DA83-44C8-8C4C-5A9A4249C5C1}" srcOrd="0" destOrd="10" presId="urn:microsoft.com/office/officeart/2005/8/layout/vList6"/>
    <dgm:cxn modelId="{3D61B39C-67E0-4EFC-B8EB-480418C52677}" type="presOf" srcId="{2DABC602-2865-42D9-9C46-5BB4B646C8D7}" destId="{9C8E8E62-98BB-4739-8FE8-2800E48A4002}" srcOrd="0" destOrd="0" presId="urn:microsoft.com/office/officeart/2005/8/layout/vList6"/>
    <dgm:cxn modelId="{6A623E14-D2EC-4D62-930C-7422817B28E5}" type="presOf" srcId="{DD3DE36B-17D0-4989-96BE-831BB932ABB9}" destId="{057DE9F4-DA83-44C8-8C4C-5A9A4249C5C1}" srcOrd="0" destOrd="1" presId="urn:microsoft.com/office/officeart/2005/8/layout/vList6"/>
    <dgm:cxn modelId="{870EBE5C-EC0B-4D50-90F9-738722E055BE}" type="presOf" srcId="{ED5109B6-1F70-487A-829C-C2F0C8F22BE1}" destId="{057DE9F4-DA83-44C8-8C4C-5A9A4249C5C1}" srcOrd="0" destOrd="3" presId="urn:microsoft.com/office/officeart/2005/8/layout/vList6"/>
    <dgm:cxn modelId="{D14DEBB1-5C8F-4F33-83A5-1A881547D05B}" srcId="{B6C41725-8AA4-471C-9ED8-2AE4D1A6C6DA}" destId="{3CAEEA82-C5BC-4867-944C-0642E5808212}" srcOrd="6" destOrd="0" parTransId="{63348FAE-AD87-4FC6-94B2-C59C52E9F88E}" sibTransId="{63AFF91B-033F-4487-AED6-8A5BF999CF63}"/>
    <dgm:cxn modelId="{FA8452E6-4AF2-4409-855F-DEC4174147A7}" type="presOf" srcId="{FDA1943B-F9E2-4D6D-A7DA-1C777F735361}" destId="{057DE9F4-DA83-44C8-8C4C-5A9A4249C5C1}" srcOrd="0" destOrd="2" presId="urn:microsoft.com/office/officeart/2005/8/layout/vList6"/>
    <dgm:cxn modelId="{12C3D554-96D4-42EA-B98F-0A8AFE764AAB}" srcId="{2DABC602-2865-42D9-9C46-5BB4B646C8D7}" destId="{B6C41725-8AA4-471C-9ED8-2AE4D1A6C6DA}" srcOrd="0" destOrd="0" parTransId="{2C4D11D9-8235-43EC-844D-DD175D526072}" sibTransId="{6AF4698F-3E88-4618-86A1-8EFEC6A6BD04}"/>
    <dgm:cxn modelId="{54A4527C-B384-4668-A5C4-E2EFF963DB5A}" type="presOf" srcId="{9F4CAC3F-32A7-4A83-889A-C8E321480A5B}" destId="{057DE9F4-DA83-44C8-8C4C-5A9A4249C5C1}" srcOrd="0" destOrd="8" presId="urn:microsoft.com/office/officeart/2005/8/layout/vList6"/>
    <dgm:cxn modelId="{324F7CE9-9227-4DFA-8F4A-A1ADAD22FE32}" srcId="{B6C41725-8AA4-471C-9ED8-2AE4D1A6C6DA}" destId="{83A702DE-B426-4B63-BC23-A7E98F343431}" srcOrd="5" destOrd="0" parTransId="{A7FD325B-04B7-45AB-8580-A993BA3CAB37}" sibTransId="{71643B5D-DAB4-420A-8A90-841E6C637937}"/>
    <dgm:cxn modelId="{251B0027-7D18-4505-B610-F86C01A80B4F}" type="presParOf" srcId="{9C8E8E62-98BB-4739-8FE8-2800E48A4002}" destId="{FC8E9B25-FB0B-4542-B13D-61DCFCF33F94}" srcOrd="0" destOrd="0" presId="urn:microsoft.com/office/officeart/2005/8/layout/vList6"/>
    <dgm:cxn modelId="{B8EF6CDF-EF88-4A53-95FD-7AAAAB262815}" type="presParOf" srcId="{FC8E9B25-FB0B-4542-B13D-61DCFCF33F94}" destId="{9F61D6F9-292A-4142-B1B7-1D48E0CE8EDF}" srcOrd="0" destOrd="0" presId="urn:microsoft.com/office/officeart/2005/8/layout/vList6"/>
    <dgm:cxn modelId="{13491854-E9C9-4A03-8497-B1EC7D676092}" type="presParOf" srcId="{FC8E9B25-FB0B-4542-B13D-61DCFCF33F94}" destId="{057DE9F4-DA83-44C8-8C4C-5A9A4249C5C1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1845427-908D-418D-B622-4887F7F356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743174-5FA3-4E22-94A9-9E24AADA56D8}">
      <dgm:prSet/>
      <dgm:spPr/>
      <dgm:t>
        <a:bodyPr/>
        <a:lstStyle/>
        <a:p>
          <a:pPr algn="ctr" rtl="0"/>
          <a:r>
            <a:rPr lang="en-US" dirty="0" smtClean="0"/>
            <a:t>E-</a:t>
          </a:r>
          <a:r>
            <a:rPr lang="en-US" dirty="0" err="1" smtClean="0"/>
            <a:t>Urja</a:t>
          </a:r>
          <a:r>
            <a:rPr lang="en-US" dirty="0" smtClean="0"/>
            <a:t> Before &amp; After</a:t>
          </a:r>
          <a:endParaRPr lang="en-US" dirty="0"/>
        </a:p>
      </dgm:t>
    </dgm:pt>
    <dgm:pt modelId="{A78BEFC4-FC4F-41FB-9FC5-22D5E7F38A3C}" type="parTrans" cxnId="{3103C56E-98FC-477E-8D59-F85B3C3D4FEF}">
      <dgm:prSet/>
      <dgm:spPr/>
      <dgm:t>
        <a:bodyPr/>
        <a:lstStyle/>
        <a:p>
          <a:endParaRPr lang="en-US"/>
        </a:p>
      </dgm:t>
    </dgm:pt>
    <dgm:pt modelId="{A6229F8E-93D7-4C27-8484-B1735CBC1899}" type="sibTrans" cxnId="{3103C56E-98FC-477E-8D59-F85B3C3D4FEF}">
      <dgm:prSet/>
      <dgm:spPr/>
      <dgm:t>
        <a:bodyPr/>
        <a:lstStyle/>
        <a:p>
          <a:endParaRPr lang="en-US"/>
        </a:p>
      </dgm:t>
    </dgm:pt>
    <dgm:pt modelId="{92A15D86-8D54-4043-91AF-C4B5A20FE0FB}" type="pres">
      <dgm:prSet presAssocID="{31845427-908D-418D-B622-4887F7F356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92CA56-E774-486B-8A1E-13219327BB06}" type="pres">
      <dgm:prSet presAssocID="{4C743174-5FA3-4E22-94A9-9E24AADA56D8}" presName="parentText" presStyleLbl="node1" presStyleIdx="0" presStyleCnt="1" custScaleX="74146" custScaleY="104524" custLinFactY="64064" custLinFactNeighborX="3769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313892-6E2C-4AD1-9C57-358EDB594F30}" type="presOf" srcId="{31845427-908D-418D-B622-4887F7F356A1}" destId="{92A15D86-8D54-4043-91AF-C4B5A20FE0FB}" srcOrd="0" destOrd="0" presId="urn:microsoft.com/office/officeart/2005/8/layout/vList2"/>
    <dgm:cxn modelId="{3103C56E-98FC-477E-8D59-F85B3C3D4FEF}" srcId="{31845427-908D-418D-B622-4887F7F356A1}" destId="{4C743174-5FA3-4E22-94A9-9E24AADA56D8}" srcOrd="0" destOrd="0" parTransId="{A78BEFC4-FC4F-41FB-9FC5-22D5E7F38A3C}" sibTransId="{A6229F8E-93D7-4C27-8484-B1735CBC1899}"/>
    <dgm:cxn modelId="{D2F734B6-EFE2-48FE-AC26-AC3A4CA3043E}" type="presOf" srcId="{4C743174-5FA3-4E22-94A9-9E24AADA56D8}" destId="{1F92CA56-E774-486B-8A1E-13219327BB06}" srcOrd="0" destOrd="0" presId="urn:microsoft.com/office/officeart/2005/8/layout/vList2"/>
    <dgm:cxn modelId="{38BFC3D0-2273-406E-AD1F-4FF5D929B5BB}" type="presParOf" srcId="{92A15D86-8D54-4043-91AF-C4B5A20FE0FB}" destId="{1F92CA56-E774-486B-8A1E-13219327BB06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1845427-908D-418D-B622-4887F7F356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743174-5FA3-4E22-94A9-9E24AADA56D8}">
      <dgm:prSet/>
      <dgm:spPr/>
      <dgm:t>
        <a:bodyPr/>
        <a:lstStyle/>
        <a:p>
          <a:pPr algn="ctr" rtl="0"/>
          <a:r>
            <a:rPr lang="en-US" dirty="0" smtClean="0"/>
            <a:t>Other E-</a:t>
          </a:r>
          <a:r>
            <a:rPr lang="en-US" dirty="0" err="1" smtClean="0"/>
            <a:t>Urja</a:t>
          </a:r>
          <a:r>
            <a:rPr lang="en-US" dirty="0" smtClean="0"/>
            <a:t> Benefits </a:t>
          </a:r>
          <a:endParaRPr lang="en-US" dirty="0"/>
        </a:p>
      </dgm:t>
    </dgm:pt>
    <dgm:pt modelId="{A78BEFC4-FC4F-41FB-9FC5-22D5E7F38A3C}" type="parTrans" cxnId="{3103C56E-98FC-477E-8D59-F85B3C3D4FEF}">
      <dgm:prSet/>
      <dgm:spPr/>
      <dgm:t>
        <a:bodyPr/>
        <a:lstStyle/>
        <a:p>
          <a:endParaRPr lang="en-US"/>
        </a:p>
      </dgm:t>
    </dgm:pt>
    <dgm:pt modelId="{A6229F8E-93D7-4C27-8484-B1735CBC1899}" type="sibTrans" cxnId="{3103C56E-98FC-477E-8D59-F85B3C3D4FEF}">
      <dgm:prSet/>
      <dgm:spPr/>
      <dgm:t>
        <a:bodyPr/>
        <a:lstStyle/>
        <a:p>
          <a:endParaRPr lang="en-US"/>
        </a:p>
      </dgm:t>
    </dgm:pt>
    <dgm:pt modelId="{92A15D86-8D54-4043-91AF-C4B5A20FE0FB}" type="pres">
      <dgm:prSet presAssocID="{31845427-908D-418D-B622-4887F7F356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92CA56-E774-486B-8A1E-13219327BB06}" type="pres">
      <dgm:prSet presAssocID="{4C743174-5FA3-4E22-94A9-9E24AADA56D8}" presName="parentText" presStyleLbl="node1" presStyleIdx="0" presStyleCnt="1" custLinFactNeighborX="-4222" custLinFactNeighborY="6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03C56E-98FC-477E-8D59-F85B3C3D4FEF}" srcId="{31845427-908D-418D-B622-4887F7F356A1}" destId="{4C743174-5FA3-4E22-94A9-9E24AADA56D8}" srcOrd="0" destOrd="0" parTransId="{A78BEFC4-FC4F-41FB-9FC5-22D5E7F38A3C}" sibTransId="{A6229F8E-93D7-4C27-8484-B1735CBC1899}"/>
    <dgm:cxn modelId="{34859448-FD25-44F7-B426-6B0E91DDA80F}" type="presOf" srcId="{4C743174-5FA3-4E22-94A9-9E24AADA56D8}" destId="{1F92CA56-E774-486B-8A1E-13219327BB06}" srcOrd="0" destOrd="0" presId="urn:microsoft.com/office/officeart/2005/8/layout/vList2"/>
    <dgm:cxn modelId="{7E90E6B0-F751-4B28-9B8E-B2A9F83DCD58}" type="presOf" srcId="{31845427-908D-418D-B622-4887F7F356A1}" destId="{92A15D86-8D54-4043-91AF-C4B5A20FE0FB}" srcOrd="0" destOrd="0" presId="urn:microsoft.com/office/officeart/2005/8/layout/vList2"/>
    <dgm:cxn modelId="{8F2ED25E-61AA-4561-914F-7899BAA902F3}" type="presParOf" srcId="{92A15D86-8D54-4043-91AF-C4B5A20FE0FB}" destId="{1F92CA56-E774-486B-8A1E-13219327BB06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Relationship Id="rId4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4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75AD2464-6F4A-44AF-8006-5671A9C6F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70652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DC0A9B69-7A14-412F-BF82-1B8AB238CC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85928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62B95-5B71-411A-968C-283DC44A45B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3DC68D-53C7-414D-8EAE-AE6E1325CDA8}" type="slidenum">
              <a:rPr lang="en-IN" smtClean="0"/>
              <a:pPr>
                <a:defRPr/>
              </a:pPr>
              <a:t>41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627A22-4D5B-4B59-9242-CDA311989530}" type="slidenum">
              <a:rPr lang="en-IN" smtClean="0"/>
              <a:pPr>
                <a:defRPr/>
              </a:pPr>
              <a:t>42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E378CA-5D72-4D0B-8578-597E0E2260A5}" type="slidenum">
              <a:rPr lang="en-IN" smtClean="0"/>
              <a:pPr>
                <a:defRPr/>
              </a:pPr>
              <a:t>43</a:t>
            </a:fld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AA7729-A4C4-400D-BAFB-B596777C4196}" type="slidenum">
              <a:rPr lang="en-IN" smtClean="0"/>
              <a:pPr>
                <a:defRPr/>
              </a:pPr>
              <a:t>44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938463"/>
            <a:ext cx="7772400" cy="109537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>
              <a:latin typeface="Times New Roman" pitchFamily="18" charset="0"/>
              <a:cs typeface="+mn-cs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7526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2C2BF-2445-465D-94EF-C749BC0BB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CE6B9-8BCF-4C14-8408-6F2BDFFE5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304800"/>
            <a:ext cx="2009775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81687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1AFBB-299C-41CE-87F1-5E3968E84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359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566738" y="1219200"/>
            <a:ext cx="8001000" cy="5334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5C9B3-47B3-4B2E-8E04-39D995FB7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359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219200"/>
            <a:ext cx="39243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219200"/>
            <a:ext cx="39243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FECEE-7EA2-48D1-A06E-2EC54C9D71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D4D06-93F9-4A8A-B47E-03DE29A4C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4A2A5-EA53-42BE-AA8A-C4D76AFA7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219200"/>
            <a:ext cx="3924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219200"/>
            <a:ext cx="3924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B9F03-5956-4767-B3E8-2788ABCB75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A225C-3FBC-4A15-8CEB-3E1B71622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436E2-A796-4DC8-805C-9FC63AAA3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F4AA4-47EF-4FAA-AEE1-F8E1B31F2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26EE8-84B6-4A40-95F7-AAC5D6207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3B7A-60FE-420D-A08B-C56C81655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359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219200"/>
            <a:ext cx="8001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609600" y="1066800"/>
            <a:ext cx="7958138" cy="109538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>
              <a:latin typeface="Times New Roman" pitchFamily="18" charset="0"/>
              <a:cs typeface="+mn-cs"/>
            </a:endParaRP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V="1">
            <a:off x="609600" y="66294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228600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DC2BDDA-2CDD-4645-9BC3-814D81430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 animBg="1"/>
    </p:bld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8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oleObject" Target="../embeddings/Microsoft_Office_Excel_97-2003_Worksheet1.xls"/><Relationship Id="rId7" Type="http://schemas.openxmlformats.org/officeDocument/2006/relationships/slide" Target="slide3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Office_Excel_97-2003_Worksheet4.xls"/><Relationship Id="rId5" Type="http://schemas.openxmlformats.org/officeDocument/2006/relationships/oleObject" Target="../embeddings/Microsoft_Office_Excel_97-2003_Worksheet3.xls"/><Relationship Id="rId4" Type="http://schemas.openxmlformats.org/officeDocument/2006/relationships/oleObject" Target="../embeddings/Microsoft_Office_Excel_97-2003_Worksheet2.xls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oleObject" Target="../embeddings/Microsoft_Office_Excel_97-2003_Worksheet5.xls"/><Relationship Id="rId7" Type="http://schemas.openxmlformats.org/officeDocument/2006/relationships/slide" Target="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Office_Excel_97-2003_Worksheet8.xls"/><Relationship Id="rId5" Type="http://schemas.openxmlformats.org/officeDocument/2006/relationships/oleObject" Target="../embeddings/Microsoft_Office_Excel_97-2003_Worksheet7.xls"/><Relationship Id="rId4" Type="http://schemas.openxmlformats.org/officeDocument/2006/relationships/oleObject" Target="../embeddings/Microsoft_Office_Excel_97-2003_Worksheet6.xls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1161801" y="1520041"/>
            <a:ext cx="6816437" cy="475013"/>
            <a:chOff x="1033153" y="3016332"/>
            <a:chExt cx="6816437" cy="475013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033153" y="3016332"/>
              <a:ext cx="6816437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033153" y="3016332"/>
              <a:ext cx="0" cy="47501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837714" y="3016332"/>
              <a:ext cx="0" cy="47501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695210" y="3016332"/>
              <a:ext cx="0" cy="32063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211282" y="3016332"/>
              <a:ext cx="0" cy="32063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531917" y="1650669"/>
            <a:ext cx="61989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/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E-Urja Initiatives </a:t>
            </a:r>
          </a:p>
          <a:p>
            <a:pPr algn="ctr"/>
            <a:r>
              <a:rPr lang="en-US" sz="3200" b="1" dirty="0" smtClean="0">
                <a:ln/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2006 to 2014</a:t>
            </a:r>
          </a:p>
        </p:txBody>
      </p:sp>
      <p:grpSp>
        <p:nvGrpSpPr>
          <p:cNvPr id="3" name="Group 16"/>
          <p:cNvGrpSpPr/>
          <p:nvPr/>
        </p:nvGrpSpPr>
        <p:grpSpPr>
          <a:xfrm flipV="1">
            <a:off x="1149925" y="5235980"/>
            <a:ext cx="6816437" cy="486888"/>
            <a:chOff x="1033153" y="3016332"/>
            <a:chExt cx="6816437" cy="475013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033153" y="3016332"/>
              <a:ext cx="6816437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033153" y="3016332"/>
              <a:ext cx="0" cy="47501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837714" y="3016332"/>
              <a:ext cx="0" cy="475013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695210" y="3016332"/>
              <a:ext cx="0" cy="32063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211282" y="3016332"/>
              <a:ext cx="0" cy="32063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33" y="264941"/>
            <a:ext cx="561097" cy="733865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805049" y="2883740"/>
            <a:ext cx="56764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n/>
                <a:solidFill>
                  <a:srgbClr val="7030A0"/>
                </a:solidFill>
                <a:latin typeface="+mj-lt"/>
                <a:ea typeface="+mj-ea"/>
                <a:cs typeface="+mj-cs"/>
              </a:rPr>
              <a:t>Consumer Benefits by keeping pace with Technology</a:t>
            </a:r>
          </a:p>
        </p:txBody>
      </p:sp>
      <p:pic>
        <p:nvPicPr>
          <p:cNvPr id="20" name="Picture 7" descr="logo_GUVN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15000" y="4409605"/>
            <a:ext cx="91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8" descr="logo_GSEC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29400" y="4409605"/>
            <a:ext cx="9144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 descr="logo_GETC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43800" y="4409605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0" descr="logo_UGVC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25200" y="4363656"/>
            <a:ext cx="914400" cy="960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1" descr="logo_PGVC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34600" y="4409605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2" descr="logo_MGVCL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82000" y="4409605"/>
            <a:ext cx="83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3" descr="logo_DGVCL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20200" y="4409605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916" y="304800"/>
            <a:ext cx="7383684" cy="762000"/>
          </a:xfrm>
        </p:spPr>
        <p:txBody>
          <a:bodyPr/>
          <a:lstStyle/>
          <a:p>
            <a:pPr algn="ctr"/>
            <a:r>
              <a:rPr lang="en-US" sz="2400" dirty="0" smtClean="0"/>
              <a:t>Software Components of e-Urja (ERP)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buClr>
                <a:srgbClr val="0000FF"/>
              </a:buClr>
              <a:buSzPct val="80000"/>
              <a:buFont typeface="Wingdings" pitchFamily="2" charset="2"/>
              <a:buChar char="ü"/>
              <a:defRPr/>
            </a:pPr>
            <a:endParaRPr lang="en-US" sz="1800" dirty="0" smtClean="0"/>
          </a:p>
          <a:p>
            <a:pPr lvl="1" algn="just">
              <a:buClr>
                <a:srgbClr val="0000FF"/>
              </a:buClr>
              <a:buSzPct val="80000"/>
              <a:buFont typeface="Wingdings" pitchFamily="2" charset="2"/>
              <a:buChar char="ü"/>
              <a:defRPr/>
            </a:pPr>
            <a:endParaRPr lang="en-US" sz="1800" dirty="0" smtClean="0"/>
          </a:p>
          <a:p>
            <a:pPr lvl="1" algn="just">
              <a:buClr>
                <a:srgbClr val="0000FF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1800" dirty="0" smtClean="0"/>
              <a:t>Oracle Applications E-Biz Suite 11.5.10.2 (ERP)</a:t>
            </a:r>
          </a:p>
          <a:p>
            <a:pPr lvl="1" algn="just">
              <a:buClr>
                <a:srgbClr val="0000FF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1800" dirty="0" smtClean="0"/>
              <a:t>Oracle Beehive(Mail Messaging, Content Management)</a:t>
            </a:r>
          </a:p>
          <a:p>
            <a:pPr lvl="1" algn="just">
              <a:buClr>
                <a:srgbClr val="0000FF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1800" dirty="0" smtClean="0"/>
              <a:t>Oracle Database 10.2.0.5 </a:t>
            </a:r>
          </a:p>
          <a:p>
            <a:pPr lvl="1" algn="just">
              <a:buClr>
                <a:srgbClr val="0000FF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1800" dirty="0" smtClean="0"/>
              <a:t>Billing solution (Broadline Systems Pvt. Ltd.)</a:t>
            </a:r>
          </a:p>
          <a:p>
            <a:pPr lvl="1" algn="just">
              <a:buClr>
                <a:srgbClr val="0000FF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1800" dirty="0" smtClean="0"/>
              <a:t>Power Trading solution </a:t>
            </a:r>
          </a:p>
          <a:p>
            <a:pPr lvl="1" algn="just">
              <a:buClr>
                <a:srgbClr val="0000FF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1800" dirty="0" smtClean="0"/>
              <a:t>Payroll solution (Energize Payroll from TCS)</a:t>
            </a:r>
          </a:p>
          <a:p>
            <a:pPr lvl="1" algn="just">
              <a:buClr>
                <a:srgbClr val="0000FF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1800" dirty="0" smtClean="0"/>
              <a:t>Power plant’s OPM, Fuel Accounting</a:t>
            </a:r>
          </a:p>
          <a:p>
            <a:pPr lvl="1" algn="just">
              <a:buClr>
                <a:srgbClr val="0000FF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1800" dirty="0" smtClean="0"/>
              <a:t>12,000 Oracle Comprehensive Universal user Licenses</a:t>
            </a:r>
          </a:p>
          <a:p>
            <a:pPr lvl="1">
              <a:buClr>
                <a:srgbClr val="0000FF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1800" dirty="0" smtClean="0"/>
              <a:t>38,000  Oracle Licenses for Employee Self service (ESS)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33" y="264941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2327564" y="201881"/>
            <a:ext cx="5248893" cy="439387"/>
          </a:xfrm>
        </p:spPr>
        <p:txBody>
          <a:bodyPr/>
          <a:lstStyle/>
          <a:p>
            <a:pPr algn="ctr" eaLnBrk="1" hangingPunct="1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Urja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Implemented Modules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8769" y="931013"/>
          <a:ext cx="7768178" cy="552725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80885"/>
                <a:gridCol w="1482524"/>
                <a:gridCol w="5704769"/>
              </a:tblGrid>
              <a:tr h="67915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Sr. No.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Module Group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Module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FINANCE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AP (Accounts Payable)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AR (Accounts Receivables)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CM (Cash Management)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 (Fixed Assets)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Treasury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GL (General Ledger)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</a:tr>
              <a:tr h="51543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CRM</a:t>
                      </a: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CRM (Customer Relationship Management -- Customized)</a:t>
                      </a:r>
                    </a:p>
                  </a:txBody>
                  <a:tcPr anchor="b"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LAB (Meter Laboratory)</a:t>
                      </a:r>
                    </a:p>
                  </a:txBody>
                  <a:tcPr anchor="b"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SCM</a:t>
                      </a: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 (Purchasing)</a:t>
                      </a:r>
                    </a:p>
                  </a:txBody>
                  <a:tcPr anchor="b"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OM (Order Management)</a:t>
                      </a:r>
                    </a:p>
                  </a:txBody>
                  <a:tcPr anchor="b"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PROJECT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INVENTORY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</a:tr>
              <a:tr h="35574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13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FABRICATION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/>
                </a:tc>
              </a:tr>
            </a:tbl>
          </a:graphicData>
        </a:graphic>
      </p:graphicFrame>
      <p:pic>
        <p:nvPicPr>
          <p:cNvPr id="5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31" y="61075"/>
            <a:ext cx="571700" cy="7477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5" name="Group 234"/>
          <p:cNvGraphicFramePr>
            <a:graphicFrameLocks/>
          </p:cNvGraphicFramePr>
          <p:nvPr/>
        </p:nvGraphicFramePr>
        <p:xfrm>
          <a:off x="866898" y="866894"/>
          <a:ext cx="7819902" cy="545810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83754"/>
                <a:gridCol w="1850688"/>
                <a:gridCol w="5385460"/>
              </a:tblGrid>
              <a:tr h="584156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Sr. No.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Module Group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Module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30745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HRMS</a:t>
                      </a: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 (Human Resource Management)</a:t>
                      </a:r>
                    </a:p>
                  </a:txBody>
                  <a:tcPr anchor="b" horzOverflow="overflow"/>
                </a:tc>
              </a:tr>
              <a:tr h="30745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PAYROLL  (Third Party Product) </a:t>
                      </a:r>
                    </a:p>
                  </a:txBody>
                  <a:tcPr anchor="b" horzOverflow="overflow"/>
                </a:tc>
              </a:tr>
              <a:tr h="30745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16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EAM 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EAM (Enterprise Asset Management)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1699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</a:t>
                      </a: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ACCOUNTING (Customized for Thermal PS)</a:t>
                      </a:r>
                    </a:p>
                  </a:txBody>
                  <a:tcPr anchor="b" horzOverflow="overflow"/>
                </a:tc>
              </a:tr>
              <a:tr h="31699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ACCOUNTING (Customized for GAS PS)</a:t>
                      </a:r>
                    </a:p>
                  </a:txBody>
                  <a:tcPr anchor="b" horzOverflow="overflow"/>
                </a:tc>
              </a:tr>
              <a:tr h="531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Process Manufacturing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OPM (Operations and Management), Ash handling, Safety</a:t>
                      </a:r>
                    </a:p>
                  </a:txBody>
                  <a:tcPr anchor="b" horzOverflow="overflow"/>
                </a:tc>
              </a:tr>
              <a:tr h="30745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Others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0745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“ 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1699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“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Billing - LT    (Third Party Product) </a:t>
                      </a:r>
                    </a:p>
                  </a:txBody>
                  <a:tcPr anchor="b" horzOverflow="overflow"/>
                </a:tc>
              </a:tr>
              <a:tr h="31699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23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“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Billing - HT   (Third Party Product) </a:t>
                      </a:r>
                    </a:p>
                  </a:txBody>
                  <a:tcPr anchor="b" horzOverflow="overflow"/>
                </a:tc>
              </a:tr>
              <a:tr h="30745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“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0745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“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0745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26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“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0745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“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LEGAL               (Customized)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  <a:tr h="30745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“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Dispatch Management - SLDC   (Customized)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27564" y="201881"/>
            <a:ext cx="5248893" cy="439387"/>
          </a:xfrm>
        </p:spPr>
        <p:txBody>
          <a:bodyPr/>
          <a:lstStyle/>
          <a:p>
            <a:pPr algn="ctr" eaLnBrk="1" hangingPunct="1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Urja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Implemented Modules</a:t>
            </a:r>
          </a:p>
        </p:txBody>
      </p:sp>
      <p:pic>
        <p:nvPicPr>
          <p:cNvPr id="7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31" y="61075"/>
            <a:ext cx="571700" cy="7477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82379"/>
          <a:ext cx="88392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1355" y="2715065"/>
            <a:ext cx="430887" cy="1237957"/>
          </a:xfrm>
          <a:prstGeom prst="rect">
            <a:avLst/>
          </a:prstGeom>
          <a:noFill/>
        </p:spPr>
        <p:txBody>
          <a:bodyPr vert="vert270" wrap="square" rtlCol="0" anchor="ctr" anchorCtr="1">
            <a:spAutoFit/>
          </a:bodyPr>
          <a:lstStyle/>
          <a:p>
            <a:r>
              <a:rPr lang="en-US" b="1" dirty="0" smtClean="0"/>
              <a:t>E-URJA</a:t>
            </a:r>
            <a:endParaRPr lang="en-US" b="1" dirty="0"/>
          </a:p>
        </p:txBody>
      </p:sp>
      <p:pic>
        <p:nvPicPr>
          <p:cNvPr id="13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33" y="264941"/>
            <a:ext cx="561097" cy="733865"/>
          </a:xfrm>
          <a:prstGeom prst="rect">
            <a:avLst/>
          </a:prstGeom>
          <a:noFill/>
        </p:spPr>
      </p:pic>
      <p:sp>
        <p:nvSpPr>
          <p:cNvPr id="14" name="Right Brace 13"/>
          <p:cNvSpPr/>
          <p:nvPr/>
        </p:nvSpPr>
        <p:spPr>
          <a:xfrm>
            <a:off x="7554352" y="492369"/>
            <a:ext cx="1026942" cy="5922499"/>
          </a:xfrm>
          <a:prstGeom prst="rightBrace">
            <a:avLst>
              <a:gd name="adj1" fmla="val 8333"/>
              <a:gd name="adj2" fmla="val 4928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Brace 14"/>
          <p:cNvSpPr/>
          <p:nvPr/>
        </p:nvSpPr>
        <p:spPr>
          <a:xfrm>
            <a:off x="562709" y="647114"/>
            <a:ext cx="956602" cy="571148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017" y="866899"/>
            <a:ext cx="8087097" cy="5664530"/>
          </a:xfrm>
        </p:spPr>
        <p:txBody>
          <a:bodyPr/>
          <a:lstStyle/>
          <a:p>
            <a:pPr marL="469900" lvl="1" indent="-469900">
              <a:buFont typeface="Wingdings" pitchFamily="2" charset="2"/>
              <a:buChar char="o"/>
            </a:pPr>
            <a:r>
              <a:rPr lang="en-GB" sz="2000" dirty="0" smtClean="0">
                <a:ea typeface="+mn-ea"/>
                <a:cs typeface="+mn-cs"/>
              </a:rPr>
              <a:t>Consumer Services</a:t>
            </a:r>
          </a:p>
          <a:p>
            <a:pPr marL="866775" lvl="2" indent="-469900"/>
            <a:r>
              <a:rPr lang="en-GB" sz="2000" dirty="0" smtClean="0">
                <a:ea typeface="+mn-ea"/>
                <a:cs typeface="+mn-cs"/>
              </a:rPr>
              <a:t>Self Service</a:t>
            </a:r>
          </a:p>
          <a:p>
            <a:pPr marL="1255713" lvl="3" indent="-469900"/>
            <a:r>
              <a:rPr lang="en-GB" sz="1600" dirty="0" smtClean="0">
                <a:ea typeface="+mn-ea"/>
                <a:cs typeface="+mn-cs"/>
              </a:rPr>
              <a:t>Portal, Bills / Payments through SMS &amp; emails to the consumers, Bill Presentment.</a:t>
            </a:r>
          </a:p>
          <a:p>
            <a:pPr marL="1255713" lvl="3" indent="-469900"/>
            <a:r>
              <a:rPr lang="en-GB" sz="1600" dirty="0" smtClean="0">
                <a:ea typeface="+mn-ea"/>
                <a:cs typeface="+mn-cs"/>
              </a:rPr>
              <a:t>E-Payment through Bank’s Websites</a:t>
            </a:r>
          </a:p>
          <a:p>
            <a:pPr marL="1255713" lvl="3" indent="-469900"/>
            <a:r>
              <a:rPr lang="en-US" sz="1600" dirty="0" smtClean="0"/>
              <a:t>Interactive Voice Response System (IVRS)  E</a:t>
            </a:r>
            <a:r>
              <a:rPr lang="en-GB" sz="1600" dirty="0" smtClean="0"/>
              <a:t>nergy bills &amp; payments status.</a:t>
            </a:r>
          </a:p>
          <a:p>
            <a:pPr marL="1255713" lvl="3" indent="-469900"/>
            <a:r>
              <a:rPr lang="en-US" sz="1600" dirty="0" smtClean="0">
                <a:ea typeface="+mn-ea"/>
                <a:cs typeface="+mn-cs"/>
              </a:rPr>
              <a:t>Any Time Payment (ATP), Kiosk</a:t>
            </a:r>
          </a:p>
          <a:p>
            <a:pPr marL="1255713" lvl="3" indent="-469900"/>
            <a:endParaRPr lang="en-US" sz="1000" dirty="0" smtClean="0">
              <a:ea typeface="+mn-ea"/>
              <a:cs typeface="+mn-cs"/>
            </a:endParaRPr>
          </a:p>
          <a:p>
            <a:pPr marL="866775" lvl="2" indent="-469900"/>
            <a:r>
              <a:rPr lang="en-GB" sz="2000" dirty="0" smtClean="0">
                <a:ea typeface="+mn-ea"/>
                <a:cs typeface="+mn-cs"/>
              </a:rPr>
              <a:t>Assisted Service</a:t>
            </a:r>
          </a:p>
          <a:p>
            <a:pPr marL="1255713" lvl="3" indent="-469900"/>
            <a:r>
              <a:rPr lang="en-GB" sz="1600" dirty="0" smtClean="0">
                <a:ea typeface="+mn-ea"/>
                <a:cs typeface="+mn-cs"/>
              </a:rPr>
              <a:t>Customer Care Centre	24 x 7 </a:t>
            </a:r>
          </a:p>
          <a:p>
            <a:pPr marL="1255713" lvl="3" indent="-469900"/>
            <a:r>
              <a:rPr lang="en-GB" sz="1600" dirty="0" smtClean="0">
                <a:ea typeface="+mn-ea"/>
                <a:cs typeface="+mn-cs"/>
              </a:rPr>
              <a:t>Logging of complaints for interruption in power, Quality of Power, Billing / payment information, meter related complaints &amp; Other Complaints. </a:t>
            </a:r>
          </a:p>
          <a:p>
            <a:pPr marL="1255713" lvl="3" indent="-469900"/>
            <a:r>
              <a:rPr lang="en-GB" sz="1600" dirty="0" smtClean="0"/>
              <a:t>TPIN for HT Consumers for privacy reasons.</a:t>
            </a:r>
          </a:p>
          <a:p>
            <a:pPr marL="1255713" lvl="3" indent="-469900"/>
            <a:r>
              <a:rPr lang="en-GB" sz="1600" dirty="0" smtClean="0">
                <a:ea typeface="+mn-ea"/>
                <a:cs typeface="+mn-cs"/>
              </a:rPr>
              <a:t>High Profile consumers, VIPs,  Hospitals, Malls, Railways</a:t>
            </a:r>
          </a:p>
          <a:p>
            <a:pPr marL="1255713" lvl="3" indent="-469900"/>
            <a:r>
              <a:rPr lang="en-GB" sz="1600" dirty="0" smtClean="0">
                <a:ea typeface="+mn-ea"/>
                <a:cs typeface="+mn-cs"/>
              </a:rPr>
              <a:t>Direct communication by Agents to SDO / DO</a:t>
            </a:r>
          </a:p>
          <a:p>
            <a:pPr marL="1255713" lvl="3" indent="-469900"/>
            <a:r>
              <a:rPr lang="en-GB" sz="1600" dirty="0" smtClean="0"/>
              <a:t>Escalation Matrix for Complaints Resolution as per GERC norms</a:t>
            </a:r>
            <a:endParaRPr lang="en-GB" sz="1600" dirty="0" smtClean="0">
              <a:ea typeface="+mn-ea"/>
              <a:cs typeface="+mn-cs"/>
            </a:endParaRPr>
          </a:p>
          <a:p>
            <a:pPr marL="1255713" lvl="3" indent="-469900"/>
            <a:r>
              <a:rPr lang="en-GB" sz="1600" dirty="0" smtClean="0"/>
              <a:t>Knowledge management for tariff, new connection details etc.</a:t>
            </a:r>
          </a:p>
          <a:p>
            <a:pPr marL="1255713" lvl="3" indent="-469900"/>
            <a:endParaRPr lang="en-GB" sz="1400" dirty="0" smtClean="0">
              <a:ea typeface="+mn-ea"/>
              <a:cs typeface="+mn-cs"/>
            </a:endParaRPr>
          </a:p>
          <a:p>
            <a:endParaRPr lang="en-GB" sz="2800" dirty="0" smtClean="0">
              <a:ea typeface="+mn-ea"/>
              <a:cs typeface="+mn-cs"/>
            </a:endParaRPr>
          </a:p>
          <a:p>
            <a:pPr>
              <a:buNone/>
            </a:pP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31" y="61075"/>
            <a:ext cx="571700" cy="747732"/>
          </a:xfrm>
          <a:prstGeom prst="rect">
            <a:avLst/>
          </a:prstGeom>
          <a:noFill/>
        </p:spPr>
      </p:pic>
      <p:graphicFrame>
        <p:nvGraphicFramePr>
          <p:cNvPr id="8" name="Diagram 7"/>
          <p:cNvGraphicFramePr/>
          <p:nvPr/>
        </p:nvGraphicFramePr>
        <p:xfrm>
          <a:off x="1615044" y="178130"/>
          <a:ext cx="6448301" cy="463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768" y="1021277"/>
            <a:ext cx="7878969" cy="5130141"/>
          </a:xfrm>
        </p:spPr>
        <p:txBody>
          <a:bodyPr/>
          <a:lstStyle/>
          <a:p>
            <a:pPr marL="640080" lvl="1" indent="-457200" algn="just" defTabSz="855663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Using internet (or direct walk in at SDO), consumer can apply for LT service connection, change of name or load, shifting of connection, re-connection availing portal services. However to visit SDO for Document verifications &amp; paying registration charges.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Also, consumer can apply for HT load extension/reduction, change of name / Load, shifting of connection.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Can check / verify application status based on application serial number. Application gets notified to SDO / DO.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Consumers can receive emails, SMS for their energy bills. 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Consumers can pay their energy bills online through e-Payment using Portal services. 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Consumers can view their units Consumption History, Billing History, Payment History etc online using portal services.</a:t>
            </a:r>
          </a:p>
          <a:p>
            <a:pPr marL="640080" indent="-457200" algn="just">
              <a:spcBef>
                <a:spcPts val="600"/>
              </a:spcBef>
              <a:spcAft>
                <a:spcPts val="600"/>
              </a:spcAft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31" y="61075"/>
            <a:ext cx="571700" cy="747732"/>
          </a:xfrm>
          <a:prstGeom prst="rect">
            <a:avLst/>
          </a:prstGeom>
          <a:noFill/>
        </p:spPr>
      </p:pic>
      <p:graphicFrame>
        <p:nvGraphicFramePr>
          <p:cNvPr id="9" name="Diagram 8"/>
          <p:cNvGraphicFramePr/>
          <p:nvPr/>
        </p:nvGraphicFramePr>
        <p:xfrm>
          <a:off x="2315688" y="237506"/>
          <a:ext cx="4952012" cy="510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41" y="706056"/>
            <a:ext cx="8063346" cy="5671595"/>
          </a:xfrm>
        </p:spPr>
        <p:txBody>
          <a:bodyPr/>
          <a:lstStyle/>
          <a:p>
            <a:pPr marL="469900" lvl="1" indent="-469900">
              <a:buFont typeface="Wingdings" pitchFamily="2" charset="2"/>
              <a:buChar char="o"/>
            </a:pPr>
            <a:r>
              <a:rPr lang="en-US" sz="2000" dirty="0" smtClean="0">
                <a:ea typeface="+mn-ea"/>
                <a:cs typeface="+mn-cs"/>
              </a:rPr>
              <a:t>Speed</a:t>
            </a:r>
          </a:p>
          <a:p>
            <a:pPr lvl="1"/>
            <a:r>
              <a:rPr lang="en-US" sz="1800" dirty="0" smtClean="0"/>
              <a:t>Accurate Estimate Generation	GIS, Network Analysis</a:t>
            </a:r>
          </a:p>
          <a:p>
            <a:pPr lvl="1"/>
            <a:r>
              <a:rPr lang="en-US" sz="1800" dirty="0" smtClean="0"/>
              <a:t>Approval using workflow &amp; notifications	(Alteration of Load / Name / Reconnection)</a:t>
            </a:r>
          </a:p>
          <a:p>
            <a:pPr lvl="1"/>
            <a:r>
              <a:rPr lang="en-US" sz="1800" dirty="0" smtClean="0"/>
              <a:t>Generation of Firm Quotation(FQ) through system with reduced approval time with accuracy. </a:t>
            </a:r>
          </a:p>
          <a:p>
            <a:pPr lvl="1"/>
            <a:r>
              <a:rPr lang="en-US" sz="1800" dirty="0" smtClean="0"/>
              <a:t>Consumer number generated through system.</a:t>
            </a:r>
          </a:p>
          <a:p>
            <a:pPr lvl="1"/>
            <a:r>
              <a:rPr lang="en-US" sz="1800" dirty="0" smtClean="0"/>
              <a:t>Online Payment of Firm Quotation (FQ) &amp; Acknowledgement of Online Payment of FQ.</a:t>
            </a:r>
          </a:p>
          <a:p>
            <a:pPr lvl="1"/>
            <a:r>
              <a:rPr lang="en-US" sz="1800" dirty="0" smtClean="0"/>
              <a:t>Faster Logging &amp; Resolution of Outage Complaints. </a:t>
            </a:r>
          </a:p>
          <a:p>
            <a:pPr marL="469900" lvl="1" indent="-469900">
              <a:buFont typeface="Wingdings" pitchFamily="2" charset="2"/>
              <a:buChar char="o"/>
            </a:pPr>
            <a:r>
              <a:rPr lang="en-US" sz="2000" dirty="0" smtClean="0">
                <a:ea typeface="+mn-ea"/>
                <a:cs typeface="+mn-cs"/>
              </a:rPr>
              <a:t>Transparency</a:t>
            </a:r>
          </a:p>
          <a:p>
            <a:pPr lvl="1"/>
            <a:r>
              <a:rPr lang="en-US" sz="1800" dirty="0" smtClean="0"/>
              <a:t>Notifying each &amp; every work status of application to the consumer. </a:t>
            </a:r>
          </a:p>
          <a:p>
            <a:pPr lvl="1"/>
            <a:r>
              <a:rPr lang="en-US" sz="1800" dirty="0" smtClean="0"/>
              <a:t>Websites &amp; Downloadable Tenders</a:t>
            </a:r>
          </a:p>
          <a:p>
            <a:pPr lvl="1"/>
            <a:r>
              <a:rPr lang="en-US" sz="1800" dirty="0" smtClean="0"/>
              <a:t>Online monitoring of Lok Darbar.</a:t>
            </a:r>
          </a:p>
          <a:p>
            <a:pPr lvl="1"/>
            <a:r>
              <a:rPr lang="en-US" sz="1800" dirty="0" smtClean="0"/>
              <a:t>Effective Monitoring of Complaints Closure &amp;  CCC Agents Performance</a:t>
            </a:r>
            <a:endParaRPr lang="en-GB" sz="1200" dirty="0" smtClean="0">
              <a:ea typeface="+mn-ea"/>
              <a:cs typeface="+mn-cs"/>
            </a:endParaRPr>
          </a:p>
          <a:p>
            <a:endParaRPr lang="en-GB" sz="2400" dirty="0" smtClean="0">
              <a:ea typeface="+mn-ea"/>
              <a:cs typeface="+mn-cs"/>
            </a:endParaRP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31" y="61075"/>
            <a:ext cx="571700" cy="747732"/>
          </a:xfrm>
          <a:prstGeom prst="rect">
            <a:avLst/>
          </a:prstGeom>
          <a:noFill/>
        </p:spPr>
      </p:pic>
      <p:graphicFrame>
        <p:nvGraphicFramePr>
          <p:cNvPr id="8" name="Diagram 7"/>
          <p:cNvGraphicFramePr/>
          <p:nvPr/>
        </p:nvGraphicFramePr>
        <p:xfrm>
          <a:off x="1615044" y="178130"/>
          <a:ext cx="6448301" cy="463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897092" y="6365174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Contd….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762000"/>
          <a:ext cx="9144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68113" y="146119"/>
            <a:ext cx="5053547" cy="563562"/>
          </a:xfrm>
        </p:spPr>
        <p:txBody>
          <a:bodyPr/>
          <a:lstStyle/>
          <a:p>
            <a:pPr>
              <a:defRPr/>
            </a:pPr>
            <a:r>
              <a:rPr lang="en-US" sz="3100" kern="1200" dirty="0" smtClean="0">
                <a:solidFill>
                  <a:srgbClr val="003366"/>
                </a:solidFill>
                <a:ea typeface="+mn-ea"/>
                <a:cs typeface="+mn-cs"/>
              </a:rPr>
              <a:t>Business Benefits …. </a:t>
            </a:r>
            <a:endParaRPr lang="en-IN" sz="3100" kern="1200" dirty="0">
              <a:solidFill>
                <a:srgbClr val="003366"/>
              </a:solidFill>
              <a:ea typeface="+mn-ea"/>
              <a:cs typeface="+mn-cs"/>
            </a:endParaRPr>
          </a:p>
        </p:txBody>
      </p:sp>
      <p:pic>
        <p:nvPicPr>
          <p:cNvPr id="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131" y="61075"/>
            <a:ext cx="571700" cy="7477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1066800"/>
          <a:ext cx="91440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699" name="Title 1"/>
          <p:cNvSpPr txBox="1">
            <a:spLocks/>
          </p:cNvSpPr>
          <p:nvPr/>
        </p:nvSpPr>
        <p:spPr bwMode="auto">
          <a:xfrm>
            <a:off x="1875098" y="274638"/>
            <a:ext cx="4629873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en-US" sz="3100" b="1" dirty="0">
                <a:solidFill>
                  <a:srgbClr val="003366"/>
                </a:solidFill>
              </a:rPr>
              <a:t>Business Benefits …. </a:t>
            </a:r>
            <a:endParaRPr lang="en-IN" sz="3100" b="1" dirty="0">
              <a:solidFill>
                <a:srgbClr val="003366"/>
              </a:solidFill>
            </a:endParaRPr>
          </a:p>
        </p:txBody>
      </p:sp>
      <p:pic>
        <p:nvPicPr>
          <p:cNvPr id="5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131" y="61075"/>
            <a:ext cx="571700" cy="7477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838200"/>
          <a:ext cx="91440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23" name="Title 1"/>
          <p:cNvSpPr txBox="1">
            <a:spLocks/>
          </p:cNvSpPr>
          <p:nvPr/>
        </p:nvSpPr>
        <p:spPr bwMode="auto">
          <a:xfrm>
            <a:off x="1469985" y="274638"/>
            <a:ext cx="547482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en-US" sz="3100" b="1" dirty="0">
                <a:solidFill>
                  <a:srgbClr val="003366"/>
                </a:solidFill>
              </a:rPr>
              <a:t>Business Benefits …. </a:t>
            </a:r>
            <a:endParaRPr lang="en-IN" sz="3100" b="1" dirty="0">
              <a:solidFill>
                <a:srgbClr val="003366"/>
              </a:solidFill>
            </a:endParaRPr>
          </a:p>
        </p:txBody>
      </p:sp>
      <p:pic>
        <p:nvPicPr>
          <p:cNvPr id="5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131" y="61075"/>
            <a:ext cx="571700" cy="7477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997" y="304800"/>
            <a:ext cx="7603603" cy="762000"/>
          </a:xfrm>
        </p:spPr>
        <p:txBody>
          <a:bodyPr/>
          <a:lstStyle/>
          <a:p>
            <a:pPr algn="ctr"/>
            <a:r>
              <a:rPr lang="en-US" dirty="0" smtClean="0"/>
              <a:t>e-Urja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sz="1600" dirty="0" smtClean="0"/>
          </a:p>
          <a:p>
            <a:pPr algn="just"/>
            <a:r>
              <a:rPr lang="en-US" sz="1600" dirty="0" smtClean="0"/>
              <a:t>Gujarat is the first state in the power sector in the country having implemented the end-to-end Enterprise Resource Planning (ERP) since 2006.</a:t>
            </a:r>
          </a:p>
          <a:p>
            <a:pPr algn="just"/>
            <a:endParaRPr lang="en-US" sz="1600" dirty="0" smtClean="0"/>
          </a:p>
          <a:p>
            <a:pPr algn="just"/>
            <a:r>
              <a:rPr lang="en-US" sz="1600" dirty="0" smtClean="0"/>
              <a:t>To achieve operational excellence in core activities to meet changing business imperatives and to make the new entities more responsive &amp; pro-active.</a:t>
            </a:r>
          </a:p>
          <a:p>
            <a:pPr algn="just"/>
            <a:endParaRPr lang="en-US" sz="1600" dirty="0" smtClean="0"/>
          </a:p>
          <a:p>
            <a:pPr algn="just"/>
            <a:r>
              <a:rPr lang="en-US" sz="1600" dirty="0" smtClean="0"/>
              <a:t>To satisfy the needs of more than 10 million consumers &amp; to facilitate them, Load management, finance, consumer billing and HR of its 50,000 employees.</a:t>
            </a:r>
          </a:p>
          <a:p>
            <a:pPr algn="just"/>
            <a:endParaRPr lang="en-US" sz="1600" dirty="0" smtClean="0"/>
          </a:p>
          <a:p>
            <a:pPr algn="just"/>
            <a:r>
              <a:rPr lang="en-US" sz="1600" dirty="0" smtClean="0"/>
              <a:t>Networked more than 1500 widely dispersed offices with numerous heterogeneous communication links from western border of India (</a:t>
            </a:r>
            <a:r>
              <a:rPr lang="en-US" sz="1600" dirty="0" err="1" smtClean="0"/>
              <a:t>Rann</a:t>
            </a:r>
            <a:r>
              <a:rPr lang="en-US" sz="1600" dirty="0" smtClean="0"/>
              <a:t> of Kutch) to southern part of Gujarat.</a:t>
            </a:r>
          </a:p>
          <a:p>
            <a:pPr algn="just"/>
            <a:endParaRPr lang="en-US" sz="1600" dirty="0" smtClean="0"/>
          </a:p>
          <a:p>
            <a:pPr algn="just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33" y="264941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68136" y="1000190"/>
          <a:ext cx="8443356" cy="5392983"/>
        </p:xfrm>
        <a:graphic>
          <a:graphicData uri="http://schemas.openxmlformats.org/drawingml/2006/table">
            <a:tbl>
              <a:tblPr/>
              <a:tblGrid>
                <a:gridCol w="2697183"/>
                <a:gridCol w="2300338"/>
                <a:gridCol w="3445835"/>
              </a:tblGrid>
              <a:tr h="5135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Benefits to Consumers</a:t>
                      </a:r>
                      <a:endParaRPr lang="en-IN" sz="2000" b="1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Before e-</a:t>
                      </a:r>
                      <a:r>
                        <a:rPr lang="en-US" sz="1800" b="1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Urja</a:t>
                      </a:r>
                      <a:endParaRPr lang="en-IN" sz="2000" b="1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After e-</a:t>
                      </a:r>
                      <a:r>
                        <a:rPr lang="en-US" sz="1800" b="1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Urja</a:t>
                      </a:r>
                      <a:endParaRPr lang="en-IN" sz="2000" b="1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>
                        <a:alpha val="80000"/>
                      </a:srgbClr>
                    </a:solidFill>
                  </a:tcPr>
                </a:tc>
              </a:tr>
              <a:tr h="6590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New Connection Release/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Addl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Load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(Non Motive power)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30-33 Days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15-18 Days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5668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New Connection Release/ Additional Load (Motive power)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104-122 Days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55-72 Days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3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Billing Related Complaints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 per S/Dn.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per S/Dn.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923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Payment Options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At Sub-Division &amp; Specified collection Centre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Any Time, Any where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3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Meter related Complaints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 Days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Immediate attention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3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Consumer Response Time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4-6 Hours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Hours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3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Quality of Power Supply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99.74 %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99.82 %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5668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Consumer Detail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Stand alone billing system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Unique consumer master as well as history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6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400" dirty="0">
                          <a:latin typeface="Arial"/>
                          <a:ea typeface="Times New Roman"/>
                          <a:cs typeface="Times New Roman"/>
                        </a:rPr>
                        <a:t>Change of Load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N" sz="1400" dirty="0">
                          <a:latin typeface="Arial"/>
                          <a:ea typeface="Times New Roman"/>
                          <a:cs typeface="Times New Roman"/>
                        </a:rPr>
                        <a:t>3 Days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N" sz="1400" dirty="0">
                          <a:latin typeface="Arial"/>
                          <a:ea typeface="Times New Roman"/>
                          <a:cs typeface="Times New Roman"/>
                        </a:rPr>
                        <a:t>1 Day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5668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Meter </a:t>
                      </a:r>
                      <a:r>
                        <a:rPr lang="en-US" sz="1400" dirty="0" smtClean="0">
                          <a:latin typeface="Arial"/>
                          <a:ea typeface="Times New Roman"/>
                          <a:cs typeface="Times New Roman"/>
                        </a:rPr>
                        <a:t>&amp; Sealing Tracking 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No system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Meter is being tracked throughout its life cycle using Install Base functionality. </a:t>
                      </a:r>
                      <a:endParaRPr lang="en-IN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33" marR="6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  <p:graphicFrame>
        <p:nvGraphicFramePr>
          <p:cNvPr id="8" name="Diagram 7"/>
          <p:cNvGraphicFramePr/>
          <p:nvPr/>
        </p:nvGraphicFramePr>
        <p:xfrm>
          <a:off x="1615044" y="178130"/>
          <a:ext cx="5248894" cy="665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516" y="1018572"/>
            <a:ext cx="8426370" cy="5220182"/>
          </a:xfrm>
        </p:spPr>
        <p:txBody>
          <a:bodyPr/>
          <a:lstStyle/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Implementation of Uniform processes across </a:t>
            </a:r>
            <a:r>
              <a:rPr lang="en-US" sz="1800" smtClean="0"/>
              <a:t>all companies.</a:t>
            </a:r>
            <a:endParaRPr lang="en-US" sz="1800" dirty="0" smtClean="0"/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IN" sz="1800" dirty="0" smtClean="0"/>
              <a:t>Efficient implementation of various </a:t>
            </a:r>
            <a:r>
              <a:rPr lang="en-IN" sz="1800" dirty="0" err="1" smtClean="0"/>
              <a:t>GoG</a:t>
            </a:r>
            <a:r>
              <a:rPr lang="en-IN" sz="1800" dirty="0" smtClean="0"/>
              <a:t> schemes for consumers &amp; projects.</a:t>
            </a:r>
            <a:r>
              <a:rPr lang="en-US" sz="1800" dirty="0" smtClean="0"/>
              <a:t> 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Faster and timely serving of energy bills to consumers rather than external agency approach in billing and thereby faster revenue realization.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Loading / Wash coal contractor performance monitoring for power plants. 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Optimization in assets utilization and increase in its reliability.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Availability of online detailed employee history like CPF Balance, past salary details, Increments, all Leaves, Advances etc. 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Online on-hand inventory status in inventory management up to Division level. </a:t>
            </a:r>
          </a:p>
          <a:p>
            <a:pPr algn="just">
              <a:spcBef>
                <a:spcPts val="0"/>
              </a:spcBef>
            </a:pPr>
            <a:endParaRPr lang="en-US" sz="20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just">
              <a:spcBef>
                <a:spcPts val="0"/>
              </a:spcBef>
            </a:pPr>
            <a:endParaRPr lang="en-US" sz="16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spcBef>
                <a:spcPts val="0"/>
              </a:spcBef>
            </a:pPr>
            <a:endParaRPr lang="en-US" sz="16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just">
              <a:spcBef>
                <a:spcPts val="0"/>
              </a:spcBef>
            </a:pPr>
            <a:endParaRPr lang="en-US" sz="16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spcBef>
                <a:spcPts val="0"/>
              </a:spcBef>
            </a:pPr>
            <a:endParaRPr lang="en-US" sz="16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>
              <a:spcBef>
                <a:spcPts val="0"/>
              </a:spcBef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  <p:graphicFrame>
        <p:nvGraphicFramePr>
          <p:cNvPr id="8" name="Diagram 7"/>
          <p:cNvGraphicFramePr/>
          <p:nvPr/>
        </p:nvGraphicFramePr>
        <p:xfrm>
          <a:off x="2315688" y="237506"/>
          <a:ext cx="4952012" cy="510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897092" y="6365174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Contd….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364" y="1223158"/>
            <a:ext cx="8001000" cy="5248893"/>
          </a:xfrm>
        </p:spPr>
        <p:txBody>
          <a:bodyPr/>
          <a:lstStyle/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Central Database Repository environment thereby quick availability of information. 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Better tracking of Inventory items, Reduction in idle/dead inventory and reduction in carrying cost of Inventory</a:t>
            </a:r>
            <a:r>
              <a:rPr lang="en-IN" sz="1800" dirty="0" smtClean="0"/>
              <a:t>.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Inventory planning methods like Min Max Planning introduced.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Depreciation calculation monthly basis in Fixed Assets.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Process  standardization has been done to certain extent.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Usage of Consumer Indexing with GIS, Network Analysis, MDM, MDAS  to control losses. Faulty meters, House Locked meters Analysis.</a:t>
            </a:r>
          </a:p>
          <a:p>
            <a:pPr marL="640080" lvl="1" indent="-457200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Immediate Distribution Transfer Energy Audit.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5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  <p:graphicFrame>
        <p:nvGraphicFramePr>
          <p:cNvPr id="9" name="Diagram 8"/>
          <p:cNvGraphicFramePr/>
          <p:nvPr/>
        </p:nvGraphicFramePr>
        <p:xfrm>
          <a:off x="2315688" y="237506"/>
          <a:ext cx="4952012" cy="510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928659" y="648182"/>
            <a:ext cx="1053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…Contd.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 cstate="print"/>
          <a:srcRect l="10625" t="4000" r="11250" b="6000"/>
          <a:stretch>
            <a:fillRect/>
          </a:stretch>
        </p:blipFill>
        <p:spPr bwMode="auto">
          <a:xfrm>
            <a:off x="59432" y="1353787"/>
            <a:ext cx="8882688" cy="5332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76200" y="762000"/>
            <a:ext cx="8869363" cy="0"/>
          </a:xfrm>
          <a:prstGeom prst="line">
            <a:avLst/>
          </a:prstGeom>
          <a:ln w="28575"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6868" name="Title 1"/>
          <p:cNvSpPr>
            <a:spLocks/>
          </p:cNvSpPr>
          <p:nvPr/>
        </p:nvSpPr>
        <p:spPr bwMode="auto">
          <a:xfrm>
            <a:off x="1076446" y="142504"/>
            <a:ext cx="7396222" cy="498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sz="2400" b="1" dirty="0" smtClean="0">
                <a:solidFill>
                  <a:srgbClr val="4E84C4"/>
                </a:solidFill>
                <a:latin typeface="Myriad Pro"/>
              </a:rPr>
              <a:t>Innovation: Gujarat Consumer </a:t>
            </a:r>
            <a:r>
              <a:rPr lang="fr-FR" sz="2400" b="1" dirty="0">
                <a:solidFill>
                  <a:srgbClr val="4E84C4"/>
                </a:solidFill>
                <a:latin typeface="Myriad Pro"/>
              </a:rPr>
              <a:t>– </a:t>
            </a:r>
            <a:r>
              <a:rPr lang="fr-FR" sz="2400" b="1" dirty="0" smtClean="0">
                <a:solidFill>
                  <a:srgbClr val="4E84C4"/>
                </a:solidFill>
                <a:latin typeface="Myriad Pro"/>
              </a:rPr>
              <a:t>Portal</a:t>
            </a:r>
            <a:endParaRPr lang="en-US" sz="2400" b="1" dirty="0">
              <a:solidFill>
                <a:srgbClr val="4E84C4"/>
              </a:solidFill>
              <a:latin typeface="Myriad Pro"/>
            </a:endParaRPr>
          </a:p>
        </p:txBody>
      </p:sp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379" y="152399"/>
            <a:ext cx="561097" cy="7338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6275" y="819397"/>
            <a:ext cx="7160821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 Any registered consumer can login with own credentials &amp; avail various portal services.</a:t>
            </a:r>
            <a:endParaRPr lang="en-US" sz="1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83057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Connector 5"/>
          <p:cNvCxnSpPr/>
          <p:nvPr/>
        </p:nvCxnSpPr>
        <p:spPr bwMode="auto">
          <a:xfrm flipV="1">
            <a:off x="457200" y="736270"/>
            <a:ext cx="8294914" cy="13855"/>
          </a:xfrm>
          <a:prstGeom prst="line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7518" y="274638"/>
            <a:ext cx="7993082" cy="487362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Login to Portal</a:t>
            </a:r>
            <a:endParaRPr lang="en-US" sz="2800" dirty="0"/>
          </a:p>
        </p:txBody>
      </p:sp>
      <p:pic>
        <p:nvPicPr>
          <p:cNvPr id="8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85652" y="228600"/>
            <a:ext cx="7624947" cy="44829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4E84C4"/>
                </a:solidFill>
              </a:rPr>
              <a:t>Creating New Connection Application in Portal </a:t>
            </a:r>
            <a:endParaRPr lang="en-US" sz="2400" dirty="0">
              <a:solidFill>
                <a:srgbClr val="4E84C4"/>
              </a:solidFill>
            </a:endParaRPr>
          </a:p>
        </p:txBody>
      </p:sp>
      <p:pic>
        <p:nvPicPr>
          <p:cNvPr id="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1" y="914400"/>
            <a:ext cx="8305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85652" y="228600"/>
            <a:ext cx="7624947" cy="44829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4E84C4"/>
                </a:solidFill>
              </a:rPr>
              <a:t>Creating New Connection Application in Portal </a:t>
            </a:r>
            <a:endParaRPr lang="en-US" sz="2400" dirty="0">
              <a:solidFill>
                <a:srgbClr val="4E84C4"/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507" y="748146"/>
            <a:ext cx="8740238" cy="5735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85652" y="228600"/>
            <a:ext cx="7624947" cy="44829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4E84C4"/>
                </a:solidFill>
              </a:rPr>
              <a:t>Creating New Connection Application in Portal </a:t>
            </a:r>
            <a:endParaRPr lang="en-US" sz="2400" dirty="0">
              <a:solidFill>
                <a:srgbClr val="4E84C4"/>
              </a:solidFill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760021"/>
            <a:ext cx="8229600" cy="5723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9392" y="152400"/>
            <a:ext cx="7981208" cy="47699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Application number is generated at Portal</a:t>
            </a:r>
            <a:endParaRPr lang="en-US" sz="28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760021"/>
            <a:ext cx="8229600" cy="5652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7516" y="178130"/>
            <a:ext cx="7916883" cy="593766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Query for Application Status from Portal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57200" y="762000"/>
            <a:ext cx="8321040" cy="0"/>
          </a:xfrm>
          <a:prstGeom prst="line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1" y="1143000"/>
            <a:ext cx="82296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2501" y="304800"/>
            <a:ext cx="6828099" cy="762000"/>
          </a:xfrm>
        </p:spPr>
        <p:txBody>
          <a:bodyPr/>
          <a:lstStyle/>
          <a:p>
            <a:pPr algn="ctr"/>
            <a:r>
              <a:rPr lang="fr-CA" sz="2800" dirty="0" err="1" smtClean="0"/>
              <a:t>e-Urja</a:t>
            </a:r>
            <a:r>
              <a:rPr lang="fr-CA" sz="2800" dirty="0" smtClean="0"/>
              <a:t> Data Center, GUVNL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b="1" dirty="0" smtClean="0"/>
              <a:t>Data Centre</a:t>
            </a:r>
            <a:r>
              <a:rPr lang="en-US" sz="2000" dirty="0" smtClean="0"/>
              <a:t> : </a:t>
            </a:r>
          </a:p>
          <a:p>
            <a:pPr algn="just">
              <a:buNone/>
            </a:pPr>
            <a:r>
              <a:rPr lang="en-US" sz="2000" dirty="0" smtClean="0"/>
              <a:t>	A place to accommodate mission critical Servers, Devices and associated components including environmental controls (air conditioning, fire suppression, etc.), power supplies, data communications, network connectivity and high security with adequate redundancy.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Why Data Center ?</a:t>
            </a:r>
          </a:p>
          <a:p>
            <a:pPr>
              <a:buNone/>
            </a:pPr>
            <a:endParaRPr lang="en-US" sz="2000" dirty="0" smtClean="0"/>
          </a:p>
          <a:p>
            <a:pPr lvl="1">
              <a:buFont typeface="Wingdings" pitchFamily="2" charset="2"/>
              <a:buChar char="ü"/>
            </a:pPr>
            <a:r>
              <a:rPr lang="en-US" sz="2000" dirty="0" smtClean="0"/>
              <a:t>24x7 high availability of System, Services, and Applications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/>
              <a:t>Highly Secure Environment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/>
              <a:t>Centralize Data Base Management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/>
              <a:t>Optimum utilizations of resources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/>
              <a:t>To reduce Infrastructure management cost</a:t>
            </a:r>
            <a:endParaRPr lang="en-IN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33" y="264941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70016" y="142504"/>
            <a:ext cx="8040584" cy="617517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Details of SR with the current task 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57200" y="762000"/>
            <a:ext cx="8321040" cy="0"/>
          </a:xfrm>
          <a:prstGeom prst="line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7516" y="201881"/>
            <a:ext cx="7993083" cy="498763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/>
              <a:t>Online Payment of FQ charges from Portal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57200" y="762000"/>
            <a:ext cx="8321040" cy="0"/>
          </a:xfrm>
          <a:prstGeom prst="line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1890" y="190005"/>
            <a:ext cx="8028709" cy="510639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/>
              <a:t>Acknowledgement of Online Payment of FQ 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57200" y="762000"/>
            <a:ext cx="8321040" cy="0"/>
          </a:xfrm>
          <a:prstGeom prst="line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371600"/>
            <a:ext cx="8229600" cy="448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251" y="304800"/>
            <a:ext cx="7719349" cy="762000"/>
          </a:xfrm>
        </p:spPr>
        <p:txBody>
          <a:bodyPr/>
          <a:lstStyle/>
          <a:p>
            <a:pPr algn="ctr"/>
            <a:r>
              <a:rPr lang="en-US" sz="3200" b="1" dirty="0" smtClean="0"/>
              <a:t>Initiatives for e-Payment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585732"/>
            <a:ext cx="8001000" cy="4967468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dirty="0" smtClean="0">
                <a:cs typeface="Times New Roman" pitchFamily="18" charset="0"/>
              </a:rPr>
              <a:t>e-Payment</a:t>
            </a:r>
          </a:p>
          <a:p>
            <a:pPr eaLnBrk="1" hangingPunct="1">
              <a:lnSpc>
                <a:spcPct val="110000"/>
              </a:lnSpc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dirty="0" smtClean="0">
                <a:cs typeface="Times New Roman" pitchFamily="18" charset="0"/>
              </a:rPr>
              <a:t>Any Time Payment (ATP) Machines</a:t>
            </a:r>
          </a:p>
          <a:p>
            <a:pPr eaLnBrk="1" hangingPunct="1">
              <a:lnSpc>
                <a:spcPct val="110000"/>
              </a:lnSpc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dirty="0" smtClean="0">
                <a:cs typeface="Times New Roman" pitchFamily="18" charset="0"/>
              </a:rPr>
              <a:t>Quick Payment</a:t>
            </a:r>
          </a:p>
          <a:p>
            <a:pPr eaLnBrk="1" hangingPunct="1">
              <a:lnSpc>
                <a:spcPct val="110000"/>
              </a:lnSpc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dirty="0" err="1" smtClean="0">
                <a:cs typeface="Times New Roman" pitchFamily="18" charset="0"/>
              </a:rPr>
              <a:t>Insta</a:t>
            </a:r>
            <a:r>
              <a:rPr lang="en-US" sz="2800" dirty="0" smtClean="0">
                <a:cs typeface="Times New Roman" pitchFamily="18" charset="0"/>
              </a:rPr>
              <a:t>-Pay</a:t>
            </a:r>
          </a:p>
          <a:p>
            <a:pPr eaLnBrk="1" hangingPunct="1">
              <a:lnSpc>
                <a:spcPct val="110000"/>
              </a:lnSpc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dirty="0" smtClean="0">
                <a:cs typeface="Times New Roman" pitchFamily="18" charset="0"/>
              </a:rPr>
              <a:t>Bill presentment</a:t>
            </a:r>
          </a:p>
          <a:p>
            <a:pPr eaLnBrk="1" hangingPunct="1">
              <a:lnSpc>
                <a:spcPct val="110000"/>
              </a:lnSpc>
              <a:buClr>
                <a:schemeClr val="bg2">
                  <a:lumMod val="50000"/>
                </a:schemeClr>
              </a:buClr>
              <a:buFont typeface="Wingdings" pitchFamily="2" charset="2"/>
              <a:buChar char="v"/>
            </a:pPr>
            <a:r>
              <a:rPr lang="en-US" sz="2800" dirty="0" smtClean="0">
                <a:cs typeface="Times New Roman" pitchFamily="18" charset="0"/>
              </a:rPr>
              <a:t>Centralized GPRS </a:t>
            </a:r>
            <a:r>
              <a:rPr lang="en-US" sz="2800" dirty="0" smtClean="0">
                <a:cs typeface="Times New Roman" pitchFamily="18" charset="0"/>
              </a:rPr>
              <a:t>based Personal Digital Assistants (PDAs) for Spot Meter Reading &amp; Billing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620" y="150471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848" y="304800"/>
            <a:ext cx="7626752" cy="517003"/>
          </a:xfrm>
        </p:spPr>
        <p:txBody>
          <a:bodyPr/>
          <a:lstStyle/>
          <a:p>
            <a:r>
              <a:rPr lang="en-US" sz="2800" b="1" dirty="0" smtClean="0"/>
              <a:t>Any Time Payment (ATP) Machine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cs typeface="Times New Roman" pitchFamily="18" charset="0"/>
              </a:rPr>
              <a:t>ATP machine software has been enhanced to transfer real time bill payments electronically to DISCOM billing e-Urja system with the help of local connectivity. </a:t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 smtClean="0">
              <a:cs typeface="Times New Roman" pitchFamily="18" charset="0"/>
            </a:endParaRPr>
          </a:p>
          <a:p>
            <a:pPr algn="just"/>
            <a:r>
              <a:rPr lang="en-US" sz="2400" dirty="0" smtClean="0">
                <a:cs typeface="Times New Roman" pitchFamily="18" charset="0"/>
              </a:rPr>
              <a:t>Placed </a:t>
            </a:r>
            <a:r>
              <a:rPr lang="en-US" sz="2400" dirty="0" smtClean="0">
                <a:cs typeface="Times New Roman" pitchFamily="18" charset="0"/>
              </a:rPr>
              <a:t>the ATP machines in the office premises at the most visible and extensible </a:t>
            </a:r>
            <a:r>
              <a:rPr lang="en-US" sz="2400" dirty="0" smtClean="0">
                <a:cs typeface="Times New Roman" pitchFamily="18" charset="0"/>
              </a:rPr>
              <a:t>places </a:t>
            </a:r>
            <a:r>
              <a:rPr lang="en-US" sz="2400" dirty="0" smtClean="0">
                <a:cs typeface="Times New Roman" pitchFamily="18" charset="0"/>
              </a:rPr>
              <a:t>for using 24 hours e-Payment</a:t>
            </a:r>
            <a:r>
              <a:rPr lang="en-US" sz="2400" b="1" dirty="0" smtClean="0">
                <a:cs typeface="Times New Roman" pitchFamily="18" charset="0"/>
              </a:rPr>
              <a:t>  </a:t>
            </a:r>
            <a:r>
              <a:rPr lang="en-US" sz="2400" dirty="0" smtClean="0">
                <a:cs typeface="Times New Roman" pitchFamily="18" charset="0"/>
              </a:rPr>
              <a:t>facilities</a:t>
            </a:r>
            <a:r>
              <a:rPr lang="en-US" sz="2400" dirty="0" smtClean="0">
                <a:cs typeface="Times New Roman" pitchFamily="18" charset="0"/>
              </a:rPr>
              <a:t>. </a:t>
            </a:r>
            <a:endParaRPr lang="en-US" sz="2400" dirty="0" smtClean="0"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US" sz="2400" dirty="0" smtClean="0">
              <a:cs typeface="Times New Roman" pitchFamily="18" charset="0"/>
            </a:endParaRPr>
          </a:p>
          <a:p>
            <a:r>
              <a:rPr lang="en-US" sz="2400" dirty="0" smtClean="0">
                <a:cs typeface="Times New Roman" pitchFamily="18" charset="0"/>
              </a:rPr>
              <a:t>Uniform eye catching design for ATP cabins in the line with Bank ATM cabin design, a model of ATP cabin was prepared and approved. </a:t>
            </a:r>
          </a:p>
          <a:p>
            <a:pPr>
              <a:buFont typeface="Arial" charset="0"/>
              <a:buNone/>
            </a:pPr>
            <a:endParaRPr lang="en-US" sz="2000" dirty="0" smtClean="0">
              <a:cs typeface="Times New Roman" pitchFamily="18" charset="0"/>
            </a:endParaRPr>
          </a:p>
          <a:p>
            <a:endParaRPr lang="en-US" sz="2000" dirty="0" smtClean="0"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620" y="150471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5" name="Picture 4" descr="IMG_3966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4883" y="228600"/>
            <a:ext cx="4574232" cy="5943600"/>
          </a:xfrm>
          <a:prstGeom prst="rect">
            <a:avLst/>
          </a:prstGeom>
        </p:spPr>
      </p:pic>
      <p:pic>
        <p:nvPicPr>
          <p:cNvPr id="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3620" y="150471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304800"/>
            <a:ext cx="5638800" cy="381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/>
              <a:t>Kiosk Payment</a:t>
            </a:r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>
            <p:ph type="subTitle" idx="1"/>
          </p:nvPr>
        </p:nvGraphicFramePr>
        <p:xfrm>
          <a:off x="304800" y="838200"/>
          <a:ext cx="4038600" cy="2895600"/>
        </p:xfrm>
        <a:graphic>
          <a:graphicData uri="http://schemas.openxmlformats.org/presentationml/2006/ole">
            <p:oleObj spid="_x0000_s2050" name="Chart" r:id="rId3" imgW="4667402" imgH="2524049" progId="Excel.Sheet.8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304800" y="3810000"/>
          <a:ext cx="4038600" cy="2859088"/>
        </p:xfrm>
        <a:graphic>
          <a:graphicData uri="http://schemas.openxmlformats.org/presentationml/2006/ole">
            <p:oleObj spid="_x0000_s2051" name="Chart" r:id="rId4" imgW="4667402" imgH="2524049" progId="Excel.Sheet.8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4495800" y="838200"/>
          <a:ext cx="4495800" cy="2828925"/>
        </p:xfrm>
        <a:graphic>
          <a:graphicData uri="http://schemas.openxmlformats.org/presentationml/2006/ole">
            <p:oleObj spid="_x0000_s2052" name="Chart" r:id="rId5" imgW="4857902" imgH="2028749" progId="Excel.Sheet.8">
              <p:embed/>
            </p:oleObj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4495800" y="3810000"/>
          <a:ext cx="4495800" cy="2895600"/>
        </p:xfrm>
        <a:graphic>
          <a:graphicData uri="http://schemas.openxmlformats.org/presentationml/2006/ole">
            <p:oleObj spid="_x0000_s2053" name="Chart" r:id="rId6" imgW="4676851" imgH="2524049" progId="Excel.Sheet.8">
              <p:embed/>
            </p:oleObj>
          </a:graphicData>
        </a:graphic>
      </p:graphicFrame>
      <p:pic>
        <p:nvPicPr>
          <p:cNvPr id="7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graphicFrame>
        <p:nvGraphicFramePr>
          <p:cNvPr id="5" name="Object 9"/>
          <p:cNvGraphicFramePr>
            <a:graphicFrameLocks noChangeAspect="1"/>
          </p:cNvGraphicFramePr>
          <p:nvPr>
            <p:ph sz="quarter" idx="1"/>
          </p:nvPr>
        </p:nvGraphicFramePr>
        <p:xfrm>
          <a:off x="457200" y="1600200"/>
          <a:ext cx="4038600" cy="2184400"/>
        </p:xfrm>
        <a:graphic>
          <a:graphicData uri="http://schemas.openxmlformats.org/presentationml/2006/ole">
            <p:oleObj spid="_x0000_s4098" name="Chart" r:id="rId3" imgW="4667402" imgH="2524049" progId="Excel.Sheet.8">
              <p:embed/>
            </p:oleObj>
          </a:graphicData>
        </a:graphic>
      </p:graphicFrame>
      <p:graphicFrame>
        <p:nvGraphicFramePr>
          <p:cNvPr id="6" name="Object 11"/>
          <p:cNvGraphicFramePr>
            <a:graphicFrameLocks noGrp="1" noChangeAspect="1"/>
          </p:cNvGraphicFramePr>
          <p:nvPr/>
        </p:nvGraphicFramePr>
        <p:xfrm>
          <a:off x="4648200" y="1600200"/>
          <a:ext cx="4038600" cy="2184400"/>
        </p:xfrm>
        <a:graphic>
          <a:graphicData uri="http://schemas.openxmlformats.org/presentationml/2006/ole">
            <p:oleObj spid="_x0000_s4099" name="Chart" r:id="rId4" imgW="4667402" imgH="2524049" progId="Excel.Sheet.8">
              <p:embed/>
            </p:oleObj>
          </a:graphicData>
        </a:graphic>
      </p:graphicFrame>
      <p:graphicFrame>
        <p:nvGraphicFramePr>
          <p:cNvPr id="7" name="Object 12"/>
          <p:cNvGraphicFramePr>
            <a:graphicFrameLocks noChangeAspect="1"/>
          </p:cNvGraphicFramePr>
          <p:nvPr/>
        </p:nvGraphicFramePr>
        <p:xfrm>
          <a:off x="457200" y="3940175"/>
          <a:ext cx="4038600" cy="2232025"/>
        </p:xfrm>
        <a:graphic>
          <a:graphicData uri="http://schemas.openxmlformats.org/presentationml/2006/ole">
            <p:oleObj spid="_x0000_s4100" name="Chart" r:id="rId5" imgW="4791151" imgH="3067202" progId="Excel.Sheet.8">
              <p:embed/>
            </p:oleObj>
          </a:graphicData>
        </a:graphic>
      </p:graphicFrame>
      <p:graphicFrame>
        <p:nvGraphicFramePr>
          <p:cNvPr id="8" name="Object 14"/>
          <p:cNvGraphicFramePr>
            <a:graphicFrameLocks noChangeAspect="1"/>
          </p:cNvGraphicFramePr>
          <p:nvPr/>
        </p:nvGraphicFramePr>
        <p:xfrm>
          <a:off x="4648200" y="3940175"/>
          <a:ext cx="4038600" cy="2184400"/>
        </p:xfrm>
        <a:graphic>
          <a:graphicData uri="http://schemas.openxmlformats.org/presentationml/2006/ole">
            <p:oleObj spid="_x0000_s4101" name="Chart" r:id="rId6" imgW="4781702" imgH="3076651" progId="Excel.Sheet.8">
              <p:embed/>
            </p:oleObj>
          </a:graphicData>
        </a:graphic>
      </p:graphicFrame>
      <p:sp>
        <p:nvSpPr>
          <p:cNvPr id="9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902826" y="274638"/>
            <a:ext cx="7974956" cy="547165"/>
          </a:xfrm>
        </p:spPr>
        <p:txBody>
          <a:bodyPr/>
          <a:lstStyle/>
          <a:p>
            <a:r>
              <a:rPr lang="en-US" sz="1800" b="1" dirty="0" err="1"/>
              <a:t>ePayment</a:t>
            </a:r>
            <a:r>
              <a:rPr lang="en-US" sz="1800" b="1" dirty="0"/>
              <a:t>(Bill Pay</a:t>
            </a:r>
            <a:r>
              <a:rPr lang="en-US" sz="1800" b="1" dirty="0" smtClean="0"/>
              <a:t>, Portal </a:t>
            </a:r>
            <a:r>
              <a:rPr lang="en-US" sz="1800" b="1" dirty="0"/>
              <a:t>Payment</a:t>
            </a:r>
            <a:r>
              <a:rPr lang="en-US" sz="1800" b="1" dirty="0" smtClean="0"/>
              <a:t>, Mobile </a:t>
            </a:r>
            <a:r>
              <a:rPr lang="en-US" sz="1800" b="1" dirty="0"/>
              <a:t>Payment &amp; ECS)</a:t>
            </a:r>
          </a:p>
        </p:txBody>
      </p:sp>
      <p:pic>
        <p:nvPicPr>
          <p:cNvPr id="10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21278" y="213756"/>
            <a:ext cx="7386452" cy="783771"/>
          </a:xfrm>
        </p:spPr>
        <p:txBody>
          <a:bodyPr/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Consumers using Portal services for service connections in DISCOMs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25973780"/>
              </p:ext>
            </p:extLst>
          </p:nvPr>
        </p:nvGraphicFramePr>
        <p:xfrm>
          <a:off x="403763" y="1591294"/>
          <a:ext cx="8336477" cy="1280796"/>
        </p:xfrm>
        <a:graphic>
          <a:graphicData uri="http://schemas.openxmlformats.org/drawingml/2006/table">
            <a:tbl>
              <a:tblPr/>
              <a:tblGrid>
                <a:gridCol w="1823494"/>
                <a:gridCol w="551289"/>
                <a:gridCol w="551289"/>
                <a:gridCol w="540687"/>
                <a:gridCol w="551289"/>
                <a:gridCol w="551289"/>
                <a:gridCol w="551289"/>
                <a:gridCol w="540687"/>
                <a:gridCol w="551289"/>
                <a:gridCol w="565424"/>
                <a:gridCol w="498281"/>
                <a:gridCol w="523017"/>
                <a:gridCol w="537153"/>
              </a:tblGrid>
              <a:tr h="43938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Transaction Type</a:t>
                      </a: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Apr-13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May-13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Jun-13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Jul-</a:t>
                      </a:r>
                    </a:p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Aug-13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Sep-13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Oct-13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Nov-13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Dec-13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Jan-14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Feb-14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Mar-14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72439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Applications Logged</a:t>
                      </a:r>
                    </a:p>
                  </a:txBody>
                  <a:tcPr marL="7762" marR="7762" marT="77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157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201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effectLst/>
                          <a:latin typeface="+mj-lt"/>
                        </a:rPr>
                        <a:t>185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212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267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302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320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254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258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288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214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effectLst/>
                          <a:latin typeface="+mj-lt"/>
                        </a:rPr>
                        <a:t>210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4436" y="304800"/>
            <a:ext cx="6163294" cy="762000"/>
          </a:xfrm>
        </p:spPr>
        <p:txBody>
          <a:bodyPr/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Consumers using Portal services for service connections in DISCOMs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14251267"/>
              </p:ext>
            </p:extLst>
          </p:nvPr>
        </p:nvGraphicFramePr>
        <p:xfrm>
          <a:off x="1721922" y="1223158"/>
          <a:ext cx="7006441" cy="981523"/>
        </p:xfrm>
        <a:graphic>
          <a:graphicData uri="http://schemas.openxmlformats.org/drawingml/2006/table">
            <a:tbl>
              <a:tblPr/>
              <a:tblGrid>
                <a:gridCol w="1642595"/>
                <a:gridCol w="454021"/>
                <a:gridCol w="454021"/>
                <a:gridCol w="445289"/>
                <a:gridCol w="454021"/>
                <a:gridCol w="454021"/>
                <a:gridCol w="454021"/>
                <a:gridCol w="445289"/>
                <a:gridCol w="454021"/>
                <a:gridCol w="465661"/>
                <a:gridCol w="410365"/>
                <a:gridCol w="430737"/>
                <a:gridCol w="442379"/>
              </a:tblGrid>
              <a:tr h="43938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Transaction Type</a:t>
                      </a:r>
                    </a:p>
                  </a:txBody>
                  <a:tcPr marL="7762" marR="7762" marT="7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Apr-13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May-13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Jun-13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Jul-</a:t>
                      </a:r>
                    </a:p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Aug-13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Sep-13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Oct-13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Nov-13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Dec-13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Jan-14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Feb-14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Mar-14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5421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Applications Logged</a:t>
                      </a:r>
                    </a:p>
                  </a:txBody>
                  <a:tcPr marL="7762" marR="7762" marT="77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j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71896" y="1591294"/>
            <a:ext cx="748146" cy="276999"/>
          </a:xfrm>
          <a:prstGeom prst="rect">
            <a:avLst/>
          </a:prstGeom>
          <a:solidFill>
            <a:srgbClr val="9999FF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MGVCL</a:t>
            </a:r>
            <a:endParaRPr lang="en-US" sz="1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5110224"/>
              </p:ext>
            </p:extLst>
          </p:nvPr>
        </p:nvGraphicFramePr>
        <p:xfrm>
          <a:off x="1745672" y="2612571"/>
          <a:ext cx="6994565" cy="927637"/>
        </p:xfrm>
        <a:graphic>
          <a:graphicData uri="http://schemas.openxmlformats.org/drawingml/2006/table">
            <a:tbl>
              <a:tblPr/>
              <a:tblGrid>
                <a:gridCol w="1626919"/>
                <a:gridCol w="429718"/>
                <a:gridCol w="478250"/>
                <a:gridCol w="406512"/>
                <a:gridCol w="502162"/>
                <a:gridCol w="442381"/>
                <a:gridCol w="442381"/>
                <a:gridCol w="466294"/>
                <a:gridCol w="454337"/>
                <a:gridCol w="478250"/>
                <a:gridCol w="430425"/>
                <a:gridCol w="442381"/>
                <a:gridCol w="394555"/>
              </a:tblGrid>
              <a:tr h="34999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Transaction Type</a:t>
                      </a:r>
                    </a:p>
                  </a:txBody>
                  <a:tcPr marL="7762" marR="7762" marT="7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Apr-13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May-13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Jun-13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Jul-</a:t>
                      </a:r>
                    </a:p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Aug-13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Sep-13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Oct-13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Nov-13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Dec-13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Jan-14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Feb-14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Mar-14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4931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Applications Logged</a:t>
                      </a:r>
                    </a:p>
                  </a:txBody>
                  <a:tcPr marL="7762" marR="7762" marT="77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j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j-lt"/>
                        </a:rPr>
                        <a:t>129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167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151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124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151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105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07524" y="2921331"/>
            <a:ext cx="760020" cy="284710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DGVCL</a:t>
            </a:r>
            <a:endParaRPr lang="en-US" sz="12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68444143"/>
              </p:ext>
            </p:extLst>
          </p:nvPr>
        </p:nvGraphicFramePr>
        <p:xfrm>
          <a:off x="1745673" y="3930731"/>
          <a:ext cx="7006440" cy="881645"/>
        </p:xfrm>
        <a:graphic>
          <a:graphicData uri="http://schemas.openxmlformats.org/drawingml/2006/table">
            <a:tbl>
              <a:tblPr/>
              <a:tblGrid>
                <a:gridCol w="1650670"/>
                <a:gridCol w="403761"/>
                <a:gridCol w="463138"/>
                <a:gridCol w="451262"/>
                <a:gridCol w="475013"/>
                <a:gridCol w="463138"/>
                <a:gridCol w="427511"/>
                <a:gridCol w="463138"/>
                <a:gridCol w="463138"/>
                <a:gridCol w="475013"/>
                <a:gridCol w="451262"/>
                <a:gridCol w="439387"/>
                <a:gridCol w="380009"/>
              </a:tblGrid>
              <a:tr h="308760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Transaction Type</a:t>
                      </a:r>
                    </a:p>
                  </a:txBody>
                  <a:tcPr marL="7762" marR="7762" marT="7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Apr-13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May-13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Jun-13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Jul-</a:t>
                      </a:r>
                    </a:p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Aug-13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Sep-13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Oct-13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Nov-13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Dec-13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Jan-14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Feb-14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Mar-14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44716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</a:t>
                      </a:r>
                      <a:r>
                        <a:rPr lang="en-US" sz="1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of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Applications Logged</a:t>
                      </a:r>
                    </a:p>
                  </a:txBody>
                  <a:tcPr marL="7762" marR="7762" marT="77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effectLst/>
                          <a:latin typeface="+mj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93673" y="4245191"/>
            <a:ext cx="783770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PGVCL</a:t>
            </a:r>
            <a:endParaRPr lang="en-US" sz="12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22507616"/>
              </p:ext>
            </p:extLst>
          </p:nvPr>
        </p:nvGraphicFramePr>
        <p:xfrm>
          <a:off x="1757542" y="5248894"/>
          <a:ext cx="7006447" cy="928712"/>
        </p:xfrm>
        <a:graphic>
          <a:graphicData uri="http://schemas.openxmlformats.org/drawingml/2006/table">
            <a:tbl>
              <a:tblPr/>
              <a:tblGrid>
                <a:gridCol w="1674427"/>
                <a:gridCol w="380010"/>
                <a:gridCol w="475013"/>
                <a:gridCol w="439387"/>
                <a:gridCol w="463138"/>
                <a:gridCol w="463138"/>
                <a:gridCol w="451262"/>
                <a:gridCol w="451262"/>
                <a:gridCol w="475013"/>
                <a:gridCol w="475013"/>
                <a:gridCol w="451263"/>
                <a:gridCol w="427511"/>
                <a:gridCol w="380010"/>
              </a:tblGrid>
              <a:tr h="25391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Transaction Type</a:t>
                      </a:r>
                    </a:p>
                  </a:txBody>
                  <a:tcPr marL="7762" marR="7762" marT="7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Apr-13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May-13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Jun-13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Jul-</a:t>
                      </a:r>
                    </a:p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Aug-13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Sep-13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Oct-13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Nov-13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Dec-13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Jan-14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Feb-14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Mar-14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62" marR="7762" marT="7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49423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Applications Logged</a:t>
                      </a:r>
                    </a:p>
                  </a:txBody>
                  <a:tcPr marL="7762" marR="7762" marT="77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j-lt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39199" y="5549469"/>
            <a:ext cx="740218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UGVCL</a:t>
            </a:r>
            <a:endParaRPr lang="en-US" sz="12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A" smtClean="0"/>
              <a:t>By DC Team, GUVNL.</a:t>
            </a:r>
            <a:endParaRPr lang="fr-CA"/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6572944" y="53012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 DC Team, GUVNL.</a:t>
            </a:r>
            <a:endParaRPr kumimoji="0" lang="fr-CA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sony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630932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rgbClr val="92D050"/>
                </a:solidFill>
              </a:rPr>
              <a:t>Server Room</a:t>
            </a:r>
            <a:endParaRPr lang="en-US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663" y="237507"/>
            <a:ext cx="6840186" cy="70064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Portal/CCC Transactions Detail for last few months (All DISCOMS)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5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43221464"/>
              </p:ext>
            </p:extLst>
          </p:nvPr>
        </p:nvGraphicFramePr>
        <p:xfrm>
          <a:off x="726990" y="1052736"/>
          <a:ext cx="7877457" cy="3898719"/>
        </p:xfrm>
        <a:graphic>
          <a:graphicData uri="http://schemas.openxmlformats.org/drawingml/2006/table">
            <a:tbl>
              <a:tblPr/>
              <a:tblGrid>
                <a:gridCol w="1445183"/>
                <a:gridCol w="488658"/>
                <a:gridCol w="530247"/>
                <a:gridCol w="488658"/>
                <a:gridCol w="488658"/>
                <a:gridCol w="488658"/>
                <a:gridCol w="488658"/>
                <a:gridCol w="471331"/>
                <a:gridCol w="499057"/>
                <a:gridCol w="485193"/>
                <a:gridCol w="447071"/>
                <a:gridCol w="485193"/>
                <a:gridCol w="499057"/>
                <a:gridCol w="571835"/>
              </a:tblGrid>
              <a:tr h="63778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Transaction Type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effectLst/>
                          <a:latin typeface="Calibri"/>
                        </a:rPr>
                        <a:t>Apr-13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effectLst/>
                          <a:latin typeface="Calibri"/>
                        </a:rPr>
                        <a:t>May-13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effectLst/>
                          <a:latin typeface="Calibri"/>
                        </a:rPr>
                        <a:t>Jun-13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Jan-14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58635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No. of New Users Created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effectLst/>
                          <a:latin typeface="Calibri"/>
                        </a:rPr>
                        <a:t>4263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effectLst/>
                          <a:latin typeface="Calibri"/>
                        </a:rPr>
                        <a:t>4036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effectLst/>
                          <a:latin typeface="Calibri"/>
                        </a:rPr>
                        <a:t>3936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effectLst/>
                          <a:latin typeface="Calibri"/>
                        </a:rPr>
                        <a:t>4033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effectLst/>
                          <a:latin typeface="Calibri"/>
                        </a:rPr>
                        <a:t>3929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3689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4100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3455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3634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3581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3771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4345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effectLst/>
                          <a:latin typeface="Calibri"/>
                        </a:rPr>
                        <a:t>46772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63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No. of New Consumer added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2316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2218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2467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effectLst/>
                          <a:latin typeface="Calibri"/>
                        </a:rPr>
                        <a:t>2933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effectLst/>
                          <a:latin typeface="Calibri"/>
                        </a:rPr>
                        <a:t>2823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effectLst/>
                          <a:latin typeface="Calibri"/>
                        </a:rPr>
                        <a:t>2916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effectLst/>
                          <a:latin typeface="Calibri"/>
                        </a:rPr>
                        <a:t>2729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effectLst/>
                          <a:latin typeface="Calibri"/>
                        </a:rPr>
                        <a:t>2324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2451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2515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2451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2876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effectLst/>
                          <a:latin typeface="Calibri"/>
                        </a:rPr>
                        <a:t>31019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No. of Applications Logged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157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185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effectLst/>
                          <a:latin typeface="Calibri"/>
                        </a:rPr>
                        <a:t>2868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2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No. of Consumer Complaints Logged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177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effectLst/>
                          <a:latin typeface="Calibri"/>
                        </a:rPr>
                        <a:t>3133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No. of Calls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27161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21985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effectLst/>
                          <a:latin typeface="Calibri"/>
                        </a:rPr>
                        <a:t>43217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29886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30757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effectLst/>
                          <a:latin typeface="Calibri"/>
                        </a:rPr>
                        <a:t>201029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78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No. of Complaint Logged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effectLst/>
                          <a:latin typeface="Calibri"/>
                        </a:rPr>
                        <a:t>2528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effectLst/>
                          <a:latin typeface="Calibri"/>
                        </a:rPr>
                        <a:t>2304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effectLst/>
                          <a:latin typeface="Calibri"/>
                        </a:rPr>
                        <a:t>3397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effectLst/>
                          <a:latin typeface="Calibri"/>
                        </a:rPr>
                        <a:t>15521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729204" y="152400"/>
            <a:ext cx="7957595" cy="838200"/>
          </a:xfrm>
        </p:spPr>
        <p:txBody>
          <a:bodyPr/>
          <a:lstStyle/>
          <a:p>
            <a:pPr algn="ctr" eaLnBrk="1" hangingPunct="1"/>
            <a:r>
              <a:rPr lang="en-IN" sz="1800" b="1" dirty="0" smtClean="0">
                <a:solidFill>
                  <a:srgbClr val="C00000"/>
                </a:solidFill>
              </a:rPr>
              <a:t>DGVCL	DETAILS OF YEAR-WISE </a:t>
            </a:r>
            <a:r>
              <a:rPr lang="en-IN" sz="1800" b="1" dirty="0" err="1" smtClean="0">
                <a:solidFill>
                  <a:srgbClr val="C00000"/>
                </a:solidFill>
              </a:rPr>
              <a:t>ePAYMENT</a:t>
            </a:r>
            <a:r>
              <a:rPr lang="en-IN" sz="1800" b="1" dirty="0" smtClean="0">
                <a:solidFill>
                  <a:srgbClr val="C00000"/>
                </a:solidFill>
              </a:rPr>
              <a:t> SUMMARY</a:t>
            </a:r>
            <a:r>
              <a:rPr lang="en-IN" sz="1800" b="1" dirty="0" smtClean="0"/>
              <a:t>	                                                  </a:t>
            </a:r>
            <a:r>
              <a:rPr lang="en-IN" sz="2000" b="1" dirty="0" smtClean="0"/>
              <a:t>							</a:t>
            </a:r>
            <a:r>
              <a:rPr lang="en-IN" sz="1600" b="1" dirty="0" smtClean="0"/>
              <a:t>(</a:t>
            </a:r>
            <a:r>
              <a:rPr lang="en-IN" sz="1600" b="1" dirty="0" err="1" smtClean="0"/>
              <a:t>Rs.in</a:t>
            </a:r>
            <a:r>
              <a:rPr lang="en-IN" sz="1600" b="1" dirty="0" smtClean="0"/>
              <a:t> </a:t>
            </a:r>
            <a:r>
              <a:rPr lang="en-IN" sz="1600" b="1" dirty="0" err="1" smtClean="0"/>
              <a:t>Lacs</a:t>
            </a:r>
            <a:r>
              <a:rPr lang="en-IN" sz="1600" b="1" dirty="0" smtClean="0"/>
              <a:t>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0" y="1066800"/>
          <a:ext cx="8534402" cy="5617604"/>
        </p:xfrm>
        <a:graphic>
          <a:graphicData uri="http://schemas.openxmlformats.org/drawingml/2006/table">
            <a:tbl>
              <a:tblPr/>
              <a:tblGrid>
                <a:gridCol w="533839"/>
                <a:gridCol w="872753"/>
                <a:gridCol w="1206343"/>
                <a:gridCol w="1206343"/>
                <a:gridCol w="1206343"/>
                <a:gridCol w="1206343"/>
                <a:gridCol w="1112648"/>
                <a:gridCol w="1189790"/>
              </a:tblGrid>
              <a:tr h="5933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 dirty="0">
                          <a:latin typeface="Arial"/>
                        </a:rPr>
                        <a:t>Sr</a:t>
                      </a:r>
                      <a:r>
                        <a:rPr lang="en-IN" sz="1600" b="1" i="0" u="none" strike="noStrike" dirty="0" smtClean="0">
                          <a:latin typeface="Arial"/>
                        </a:rPr>
                        <a:t>.</a:t>
                      </a:r>
                    </a:p>
                    <a:p>
                      <a:pPr algn="ctr" fontAlgn="ctr"/>
                      <a:r>
                        <a:rPr lang="en-IN" sz="1600" b="1" i="0" u="none" strike="noStrike" dirty="0" smtClean="0">
                          <a:latin typeface="Arial"/>
                        </a:rPr>
                        <a:t>No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 dirty="0">
                          <a:latin typeface="Arial"/>
                        </a:rPr>
                        <a:t>Month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latin typeface="Arial"/>
                        </a:rPr>
                        <a:t>2011-12</a:t>
                      </a:r>
                      <a:endParaRPr lang="en-IN" sz="20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IN" sz="2000" b="1" i="0" u="none" strike="noStrike" dirty="0" smtClean="0">
                          <a:latin typeface="Arial"/>
                        </a:rPr>
                        <a:t>2012-13 </a:t>
                      </a:r>
                      <a:endParaRPr lang="en-IN" sz="20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latin typeface="Arial"/>
                        </a:rPr>
                        <a:t>2013-14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7560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err="1">
                          <a:latin typeface="Arial"/>
                        </a:rPr>
                        <a:t>Nos</a:t>
                      </a:r>
                      <a:r>
                        <a:rPr lang="en-IN" sz="1400" b="1" i="0" u="none" strike="noStrike" dirty="0">
                          <a:latin typeface="Arial"/>
                        </a:rPr>
                        <a:t> of Consumers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smtClean="0">
                          <a:latin typeface="Arial"/>
                        </a:rPr>
                        <a:t>Amt.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err="1">
                          <a:latin typeface="Arial"/>
                        </a:rPr>
                        <a:t>Nos</a:t>
                      </a:r>
                      <a:r>
                        <a:rPr lang="en-IN" sz="1400" b="1" i="0" u="none" strike="noStrike" dirty="0">
                          <a:latin typeface="Arial"/>
                        </a:rPr>
                        <a:t> of Consumers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latin typeface="Arial"/>
                        </a:rPr>
                        <a:t>Amount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err="1">
                          <a:latin typeface="Arial"/>
                        </a:rPr>
                        <a:t>Nos</a:t>
                      </a:r>
                      <a:r>
                        <a:rPr lang="en-IN" sz="1400" b="1" i="0" u="none" strike="noStrike" dirty="0">
                          <a:latin typeface="Arial"/>
                        </a:rPr>
                        <a:t> of Consumers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latin typeface="Arial"/>
                        </a:rPr>
                        <a:t>Amount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April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830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31.42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2792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177.25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9,701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257.71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May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953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46.06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4508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296.02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10,777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381.15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June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1171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49.37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4712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343.00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10,873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398.85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July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1330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60.96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5414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443.01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11,548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446.02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Aug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1398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60.59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5424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428.20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12,785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449.01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Sept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1941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91.73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>
                          <a:latin typeface="Arial"/>
                        </a:rPr>
                        <a:t>5732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459.70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12,443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433.01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Oct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2032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86.47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>
                          <a:latin typeface="Arial"/>
                        </a:rPr>
                        <a:t>6338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419.16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16,952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568.94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8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Nov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2426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77.82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>
                          <a:latin typeface="Arial"/>
                        </a:rPr>
                        <a:t>5595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717.70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21,813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1,567.41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Dec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2683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144.11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>
                          <a:latin typeface="Arial"/>
                        </a:rPr>
                        <a:t>6781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0" i="0" u="none" strike="noStrike" dirty="0">
                          <a:latin typeface="Arial"/>
                        </a:rPr>
                        <a:t>474.21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30,746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2,087.51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Jan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2784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159.11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7122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773.34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27,486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2,043.08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Feb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2990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129.80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6665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532.88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16,894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516.24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Mar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4435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211.37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9046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US" sz="1600" b="0" i="0" u="none" strike="noStrike" dirty="0" smtClean="0">
                          <a:latin typeface="Arial"/>
                        </a:rPr>
                        <a:t>941.83</a:t>
                      </a:r>
                      <a:endParaRPr lang="en-IN" sz="1600" b="0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19,323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589.17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latin typeface="Arial"/>
                        </a:rPr>
                        <a:t>TOTAL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latin typeface="Arial"/>
                        </a:rPr>
                        <a:t>24973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 smtClean="0">
                          <a:latin typeface="Arial"/>
                        </a:rPr>
                        <a:t>1148.72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latin typeface="Arial"/>
                        </a:rPr>
                        <a:t>70129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 smtClean="0">
                          <a:latin typeface="Arial"/>
                        </a:rPr>
                        <a:t>6006.32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2,01,341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9,738.11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211282" y="152400"/>
            <a:ext cx="7475517" cy="838200"/>
          </a:xfrm>
        </p:spPr>
        <p:txBody>
          <a:bodyPr/>
          <a:lstStyle/>
          <a:p>
            <a:pPr algn="ctr" eaLnBrk="1" hangingPunct="1"/>
            <a:r>
              <a:rPr lang="en-IN" sz="1600" b="1" dirty="0" smtClean="0">
                <a:solidFill>
                  <a:srgbClr val="C00000"/>
                </a:solidFill>
              </a:rPr>
              <a:t>PGVCL	DETAILS OF YEAR-WISE </a:t>
            </a:r>
            <a:r>
              <a:rPr lang="en-IN" sz="1600" b="1" dirty="0" err="1" smtClean="0">
                <a:solidFill>
                  <a:srgbClr val="C00000"/>
                </a:solidFill>
              </a:rPr>
              <a:t>ePAYMENT</a:t>
            </a:r>
            <a:r>
              <a:rPr lang="en-IN" sz="1600" b="1" dirty="0" smtClean="0">
                <a:solidFill>
                  <a:srgbClr val="C00000"/>
                </a:solidFill>
              </a:rPr>
              <a:t> SUMMARY	 </a:t>
            </a:r>
            <a:r>
              <a:rPr lang="en-IN" sz="1600" b="1" u="sng" dirty="0" smtClean="0">
                <a:solidFill>
                  <a:srgbClr val="C00000"/>
                </a:solidFill>
              </a:rPr>
              <a:t>                                              </a:t>
            </a:r>
            <a:r>
              <a:rPr lang="en-IN" sz="1600" b="1" dirty="0" smtClean="0">
                <a:solidFill>
                  <a:srgbClr val="C00000"/>
                </a:solidFill>
              </a:rPr>
              <a:t>						(</a:t>
            </a:r>
            <a:r>
              <a:rPr lang="en-IN" sz="1600" b="1" dirty="0" err="1" smtClean="0">
                <a:solidFill>
                  <a:srgbClr val="C00000"/>
                </a:solidFill>
              </a:rPr>
              <a:t>Rs.in</a:t>
            </a:r>
            <a:r>
              <a:rPr lang="en-IN" sz="1600" b="1" dirty="0" smtClean="0">
                <a:solidFill>
                  <a:srgbClr val="C00000"/>
                </a:solidFill>
              </a:rPr>
              <a:t> </a:t>
            </a:r>
            <a:r>
              <a:rPr lang="en-IN" sz="1600" b="1" dirty="0" err="1" smtClean="0">
                <a:solidFill>
                  <a:srgbClr val="C00000"/>
                </a:solidFill>
              </a:rPr>
              <a:t>Lacs</a:t>
            </a:r>
            <a:r>
              <a:rPr lang="en-IN" sz="1600" b="1" dirty="0" smtClean="0">
                <a:solidFill>
                  <a:srgbClr val="C00000"/>
                </a:solidFill>
              </a:rPr>
              <a:t>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0" y="1066800"/>
          <a:ext cx="8534402" cy="5617604"/>
        </p:xfrm>
        <a:graphic>
          <a:graphicData uri="http://schemas.openxmlformats.org/drawingml/2006/table">
            <a:tbl>
              <a:tblPr/>
              <a:tblGrid>
                <a:gridCol w="533839"/>
                <a:gridCol w="872753"/>
                <a:gridCol w="1206343"/>
                <a:gridCol w="1206343"/>
                <a:gridCol w="1206343"/>
                <a:gridCol w="1206343"/>
                <a:gridCol w="1112648"/>
                <a:gridCol w="1189790"/>
              </a:tblGrid>
              <a:tr h="5933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 dirty="0">
                          <a:latin typeface="Arial"/>
                        </a:rPr>
                        <a:t>Sr</a:t>
                      </a:r>
                      <a:r>
                        <a:rPr lang="en-IN" sz="1600" b="1" i="0" u="none" strike="noStrike" dirty="0" smtClean="0">
                          <a:latin typeface="Arial"/>
                        </a:rPr>
                        <a:t>.</a:t>
                      </a:r>
                    </a:p>
                    <a:p>
                      <a:pPr algn="ctr" fontAlgn="ctr"/>
                      <a:r>
                        <a:rPr lang="en-IN" sz="1600" b="1" i="0" u="none" strike="noStrike" dirty="0" smtClean="0">
                          <a:latin typeface="Arial"/>
                        </a:rPr>
                        <a:t>No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 dirty="0">
                          <a:latin typeface="Arial"/>
                        </a:rPr>
                        <a:t>Month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latin typeface="Arial"/>
                        </a:rPr>
                        <a:t>2011-12</a:t>
                      </a:r>
                      <a:endParaRPr lang="en-IN" sz="20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IN" sz="2000" b="1" i="0" u="none" strike="noStrike" dirty="0" smtClean="0">
                          <a:latin typeface="Arial"/>
                        </a:rPr>
                        <a:t>2012-13 </a:t>
                      </a:r>
                      <a:endParaRPr lang="en-IN" sz="20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latin typeface="Arial"/>
                        </a:rPr>
                        <a:t>2013-14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7560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err="1">
                          <a:latin typeface="Arial"/>
                        </a:rPr>
                        <a:t>Nos</a:t>
                      </a:r>
                      <a:r>
                        <a:rPr lang="en-IN" sz="1400" b="1" i="0" u="none" strike="noStrike" dirty="0">
                          <a:latin typeface="Arial"/>
                        </a:rPr>
                        <a:t> of Consumers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smtClean="0">
                          <a:latin typeface="Arial"/>
                        </a:rPr>
                        <a:t>Amt.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err="1">
                          <a:latin typeface="Arial"/>
                        </a:rPr>
                        <a:t>Nos</a:t>
                      </a:r>
                      <a:r>
                        <a:rPr lang="en-IN" sz="1400" b="1" i="0" u="none" strike="noStrike" dirty="0">
                          <a:latin typeface="Arial"/>
                        </a:rPr>
                        <a:t> of Consumers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latin typeface="Arial"/>
                        </a:rPr>
                        <a:t>Amount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err="1">
                          <a:latin typeface="Arial"/>
                        </a:rPr>
                        <a:t>Nos</a:t>
                      </a:r>
                      <a:r>
                        <a:rPr lang="en-IN" sz="1400" b="1" i="0" u="none" strike="noStrike" dirty="0">
                          <a:latin typeface="Arial"/>
                        </a:rPr>
                        <a:t> of Consumers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latin typeface="Arial"/>
                        </a:rPr>
                        <a:t>Amount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April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494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27.51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2154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120.62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56,683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594.27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May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456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34.91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2656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203.21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55,718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718.68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June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699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99.96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2925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295.82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58,344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835.51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July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777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74.74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3644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353.56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61,720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907.61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Aug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920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151.81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3693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321.70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55,793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844.09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Sept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1332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83.42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4704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295.14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58,730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841.80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Oct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1128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138.40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5733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379.43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68,264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1,001.75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8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Nov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1594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128.12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5350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394.21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9,600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882.57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Dec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1715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123.88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6408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403.79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11,158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906.46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Jan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1566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158.04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6586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418.58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6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        9,858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6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     841.82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Feb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1703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107.88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7701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362.19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6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      60,979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6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     767.61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Mar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2330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245.29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8752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550.79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6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      67,510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6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     888.57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latin typeface="Arial"/>
                        </a:rPr>
                        <a:t>TOTAL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14714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1373.96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60306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4099.04</a:t>
                      </a:r>
                    </a:p>
                  </a:txBody>
                  <a:tcPr marL="9525" marR="9525" marT="9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6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5,74,357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6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10,030.73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1116281" y="152400"/>
            <a:ext cx="7570518" cy="738249"/>
          </a:xfrm>
        </p:spPr>
        <p:txBody>
          <a:bodyPr/>
          <a:lstStyle/>
          <a:p>
            <a:pPr algn="ctr" eaLnBrk="1" hangingPunct="1"/>
            <a:r>
              <a:rPr lang="en-IN" sz="1800" b="1" dirty="0" smtClean="0">
                <a:solidFill>
                  <a:srgbClr val="C00000"/>
                </a:solidFill>
              </a:rPr>
              <a:t>MGVCL	DETAILS OF YEAR-WISE </a:t>
            </a:r>
            <a:r>
              <a:rPr lang="en-IN" sz="1800" b="1" dirty="0" err="1" smtClean="0">
                <a:solidFill>
                  <a:srgbClr val="C00000"/>
                </a:solidFill>
              </a:rPr>
              <a:t>ePAYMENT</a:t>
            </a:r>
            <a:r>
              <a:rPr lang="en-IN" sz="1800" b="1" dirty="0" smtClean="0">
                <a:solidFill>
                  <a:srgbClr val="C00000"/>
                </a:solidFill>
              </a:rPr>
              <a:t> SUMMARY</a:t>
            </a:r>
            <a:r>
              <a:rPr lang="en-IN" sz="1800" b="1" dirty="0" smtClean="0"/>
              <a:t>	                                                  </a:t>
            </a:r>
            <a:r>
              <a:rPr lang="en-IN" sz="2000" b="1" dirty="0" smtClean="0"/>
              <a:t>					</a:t>
            </a:r>
            <a:r>
              <a:rPr lang="en-IN" sz="1600" b="1" dirty="0" smtClean="0"/>
              <a:t>(</a:t>
            </a:r>
            <a:r>
              <a:rPr lang="en-IN" sz="1600" b="1" dirty="0" err="1" smtClean="0"/>
              <a:t>Rs.in</a:t>
            </a:r>
            <a:r>
              <a:rPr lang="en-IN" sz="1600" b="1" dirty="0" smtClean="0"/>
              <a:t> </a:t>
            </a:r>
            <a:r>
              <a:rPr lang="en-IN" sz="1600" b="1" dirty="0" err="1" smtClean="0"/>
              <a:t>Lacs</a:t>
            </a:r>
            <a:r>
              <a:rPr lang="en-IN" sz="1600" b="1" dirty="0" smtClean="0"/>
              <a:t>)</a:t>
            </a:r>
          </a:p>
        </p:txBody>
      </p:sp>
      <p:pic>
        <p:nvPicPr>
          <p:cNvPr id="4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49382" y="926280"/>
          <a:ext cx="8609608" cy="5671723"/>
        </p:xfrm>
        <a:graphic>
          <a:graphicData uri="http://schemas.openxmlformats.org/drawingml/2006/table">
            <a:tbl>
              <a:tblPr/>
              <a:tblGrid>
                <a:gridCol w="845980"/>
                <a:gridCol w="845980"/>
                <a:gridCol w="1122492"/>
                <a:gridCol w="1128156"/>
                <a:gridCol w="1067179"/>
                <a:gridCol w="1153206"/>
                <a:gridCol w="1238491"/>
                <a:gridCol w="1208124"/>
              </a:tblGrid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Sr.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Month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2011-12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2012-13 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2013-14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114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952"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No.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of Consumers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Amt.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Nos of Consumers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Amount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Nos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of Consumers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Amount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73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4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April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31.74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2436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933.02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6,837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182.12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May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1672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68.95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3107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148.37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7,501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299.09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June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1870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598.87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3040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169.89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6,563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303.12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July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2254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664.56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3393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197.91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8,534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388.39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Aug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2575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2391.77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3211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202.35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8,211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303.97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Sept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3152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1519.76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3967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187.08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9,282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305.92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Oct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3357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1609.99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4267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154.32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9,743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348.49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Nov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3650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1183.52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6238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143.80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19,918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4,436.60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3949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1772.71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6525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114.89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28,781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4,774.27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Jan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2730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1995.33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9306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113.18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33,245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4,789.51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Feb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2280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1540.30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7086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122.61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10,508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305.31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Mar 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3078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2364.88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6852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95.65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11,960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353.36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98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L="9369" marR="9369" marT="93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31977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15742.36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59444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2583.06</a:t>
                      </a:r>
                    </a:p>
                  </a:txBody>
                  <a:tcPr marL="9369" marR="9369" marT="936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1,61,083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16,790.14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1033153" y="152400"/>
            <a:ext cx="7653646" cy="838200"/>
          </a:xfrm>
        </p:spPr>
        <p:txBody>
          <a:bodyPr/>
          <a:lstStyle/>
          <a:p>
            <a:pPr algn="ctr" eaLnBrk="1" hangingPunct="1"/>
            <a:r>
              <a:rPr lang="en-IN" sz="1800" b="1" dirty="0" smtClean="0">
                <a:solidFill>
                  <a:srgbClr val="C00000"/>
                </a:solidFill>
              </a:rPr>
              <a:t>UGVCL	DETAILS OF YEAR-WISE </a:t>
            </a:r>
            <a:r>
              <a:rPr lang="en-IN" sz="1800" b="1" dirty="0" err="1" smtClean="0">
                <a:solidFill>
                  <a:srgbClr val="C00000"/>
                </a:solidFill>
              </a:rPr>
              <a:t>ePAYMENT</a:t>
            </a:r>
            <a:r>
              <a:rPr lang="en-IN" sz="1800" b="1" dirty="0" smtClean="0">
                <a:solidFill>
                  <a:srgbClr val="C00000"/>
                </a:solidFill>
              </a:rPr>
              <a:t> SUMMARY	                                                  						(</a:t>
            </a:r>
            <a:r>
              <a:rPr lang="en-IN" sz="1800" b="1" dirty="0" err="1" smtClean="0">
                <a:solidFill>
                  <a:srgbClr val="C00000"/>
                </a:solidFill>
              </a:rPr>
              <a:t>Rs.in</a:t>
            </a:r>
            <a:r>
              <a:rPr lang="en-IN" sz="1800" b="1" dirty="0" smtClean="0">
                <a:solidFill>
                  <a:srgbClr val="C00000"/>
                </a:solidFill>
              </a:rPr>
              <a:t> </a:t>
            </a:r>
            <a:r>
              <a:rPr lang="en-IN" sz="1800" b="1" dirty="0" err="1" smtClean="0">
                <a:solidFill>
                  <a:srgbClr val="C00000"/>
                </a:solidFill>
              </a:rPr>
              <a:t>Lacs</a:t>
            </a:r>
            <a:r>
              <a:rPr lang="en-IN" sz="1800" b="1" dirty="0" smtClean="0">
                <a:solidFill>
                  <a:srgbClr val="C00000"/>
                </a:solidFill>
              </a:rPr>
              <a:t>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0" y="1078375"/>
          <a:ext cx="8534402" cy="5617604"/>
        </p:xfrm>
        <a:graphic>
          <a:graphicData uri="http://schemas.openxmlformats.org/drawingml/2006/table">
            <a:tbl>
              <a:tblPr/>
              <a:tblGrid>
                <a:gridCol w="533839"/>
                <a:gridCol w="872753"/>
                <a:gridCol w="1206343"/>
                <a:gridCol w="1206343"/>
                <a:gridCol w="1206343"/>
                <a:gridCol w="1206343"/>
                <a:gridCol w="1112648"/>
                <a:gridCol w="1189790"/>
              </a:tblGrid>
              <a:tr h="5933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 dirty="0">
                          <a:latin typeface="Arial"/>
                        </a:rPr>
                        <a:t>Sr</a:t>
                      </a:r>
                      <a:r>
                        <a:rPr lang="en-IN" sz="1600" b="1" i="0" u="none" strike="noStrike" dirty="0" smtClean="0">
                          <a:latin typeface="Arial"/>
                        </a:rPr>
                        <a:t>.</a:t>
                      </a:r>
                    </a:p>
                    <a:p>
                      <a:pPr algn="ctr" fontAlgn="ctr"/>
                      <a:r>
                        <a:rPr lang="en-IN" sz="1600" b="1" i="0" u="none" strike="noStrike" dirty="0" smtClean="0">
                          <a:latin typeface="Arial"/>
                        </a:rPr>
                        <a:t>No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 dirty="0">
                          <a:latin typeface="Arial"/>
                        </a:rPr>
                        <a:t>Month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latin typeface="Arial"/>
                        </a:rPr>
                        <a:t>2011-12</a:t>
                      </a:r>
                      <a:endParaRPr lang="en-IN" sz="20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IN" sz="2000" b="1" i="0" u="none" strike="noStrike" dirty="0" smtClean="0">
                          <a:latin typeface="Arial"/>
                        </a:rPr>
                        <a:t>2012-13 </a:t>
                      </a:r>
                      <a:endParaRPr lang="en-IN" sz="20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latin typeface="Arial"/>
                        </a:rPr>
                        <a:t>2013-14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7560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err="1">
                          <a:latin typeface="Arial"/>
                        </a:rPr>
                        <a:t>Nos</a:t>
                      </a:r>
                      <a:r>
                        <a:rPr lang="en-IN" sz="1400" b="1" i="0" u="none" strike="noStrike" dirty="0">
                          <a:latin typeface="Arial"/>
                        </a:rPr>
                        <a:t> of Consumers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smtClean="0">
                          <a:latin typeface="Arial"/>
                        </a:rPr>
                        <a:t>Amt.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err="1">
                          <a:latin typeface="Arial"/>
                        </a:rPr>
                        <a:t>Nos</a:t>
                      </a:r>
                      <a:r>
                        <a:rPr lang="en-IN" sz="1400" b="1" i="0" u="none" strike="noStrike" dirty="0">
                          <a:latin typeface="Arial"/>
                        </a:rPr>
                        <a:t> of Consumers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latin typeface="Arial"/>
                        </a:rPr>
                        <a:t>Amount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 err="1">
                          <a:latin typeface="Arial"/>
                        </a:rPr>
                        <a:t>Nos</a:t>
                      </a:r>
                      <a:r>
                        <a:rPr lang="en-IN" sz="1400" b="1" i="0" u="none" strike="noStrike" dirty="0">
                          <a:latin typeface="Arial"/>
                        </a:rPr>
                        <a:t> of Consumers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latin typeface="Arial"/>
                        </a:rPr>
                        <a:t>Amount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April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1875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466.07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3276.98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5,374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163.70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May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2348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599.76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5073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10058.73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5,824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214.51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June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2550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670.47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4448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7411.03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4,400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235.90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July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2646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761.98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5808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7585.80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5,515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321.50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Aug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2598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793.75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5241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8270.38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5,654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306.13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Sept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3282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817.77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5841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6217.44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6,101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308.05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Oct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2348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553.06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7583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9053.10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7,156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331.33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8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Nov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3900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759.26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6988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7457.13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6,966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1134.72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Dec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3561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816.83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7605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9640.01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8,032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952.73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Jan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3511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2112.54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8864.88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8,598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1,588.00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Feb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3840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3314.77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8287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6307.42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  8,377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333.56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400" b="1" i="0" u="none" strike="noStrike" dirty="0" smtClean="0">
                          <a:latin typeface="Arial"/>
                        </a:rPr>
                        <a:t>Mar</a:t>
                      </a:r>
                      <a:endParaRPr lang="en-IN" sz="14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4904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en-IN" sz="1600" b="1" i="0" u="none" strike="noStrike" dirty="0" smtClean="0">
                          <a:latin typeface="Arial"/>
                        </a:rPr>
                        <a:t>8963.27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11818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11820.01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   10,322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   399.50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IN" sz="1400" b="1" i="0" u="none" strike="noStrike" dirty="0">
                          <a:latin typeface="Arial"/>
                        </a:rPr>
                        <a:t>TOTAL</a:t>
                      </a: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 dirty="0" smtClean="0">
                          <a:latin typeface="Arial"/>
                        </a:rPr>
                        <a:t>37363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IN" sz="1600" b="1" i="0" u="none" strike="noStrike" dirty="0" smtClean="0">
                          <a:latin typeface="Arial"/>
                        </a:rPr>
                        <a:t>20629.54</a:t>
                      </a:r>
                      <a:endParaRPr lang="en-IN" sz="1600" b="1" i="0" u="none" strike="noStrike" dirty="0">
                        <a:latin typeface="Arial"/>
                      </a:endParaRPr>
                    </a:p>
                  </a:txBody>
                  <a:tcPr marL="6447" marR="6447" marT="64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82289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95962.91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82,319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IN" sz="1600" b="1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6,289.61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76200" y="762000"/>
            <a:ext cx="8869363" cy="0"/>
          </a:xfrm>
          <a:prstGeom prst="line">
            <a:avLst/>
          </a:prstGeom>
          <a:ln w="28575"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1" name="Title 1"/>
          <p:cNvSpPr>
            <a:spLocks/>
          </p:cNvSpPr>
          <p:nvPr/>
        </p:nvSpPr>
        <p:spPr bwMode="auto">
          <a:xfrm>
            <a:off x="1069145" y="228600"/>
            <a:ext cx="7230794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fr-FR" sz="2400" b="1" dirty="0">
                <a:solidFill>
                  <a:srgbClr val="4E84C4"/>
                </a:solidFill>
                <a:latin typeface="Myriad Pro"/>
              </a:rPr>
              <a:t>Gujarat RAPDRP – CCC– Complaint Registration</a:t>
            </a:r>
            <a:endParaRPr lang="en-US" sz="2400" b="1" dirty="0">
              <a:solidFill>
                <a:srgbClr val="4E84C4"/>
              </a:solidFill>
              <a:latin typeface="Myriad Pro"/>
            </a:endParaRPr>
          </a:p>
        </p:txBody>
      </p:sp>
      <p:pic>
        <p:nvPicPr>
          <p:cNvPr id="43012" name="Picture 11"/>
          <p:cNvPicPr>
            <a:picLocks noChangeAspect="1" noChangeArrowheads="1"/>
          </p:cNvPicPr>
          <p:nvPr/>
        </p:nvPicPr>
        <p:blipFill>
          <a:blip r:embed="rId2" cstate="print"/>
          <a:srcRect l="1019" t="3999" r="1019" b="1334"/>
          <a:stretch>
            <a:fillRect/>
          </a:stretch>
        </p:blipFill>
        <p:spPr bwMode="auto">
          <a:xfrm>
            <a:off x="914400" y="990600"/>
            <a:ext cx="7239000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0"/>
          <p:cNvPicPr>
            <a:picLocks noChangeAspect="1" noChangeArrowheads="1"/>
          </p:cNvPicPr>
          <p:nvPr/>
        </p:nvPicPr>
        <p:blipFill>
          <a:blip r:embed="rId2" cstate="print"/>
          <a:srcRect t="3197" r="952" b="1382"/>
          <a:stretch>
            <a:fillRect/>
          </a:stretch>
        </p:blipFill>
        <p:spPr bwMode="auto">
          <a:xfrm>
            <a:off x="609600" y="1066800"/>
            <a:ext cx="7924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76200" y="762000"/>
            <a:ext cx="8869363" cy="0"/>
          </a:xfrm>
          <a:prstGeom prst="line">
            <a:avLst/>
          </a:prstGeom>
          <a:ln w="28575"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988" name="Title 1"/>
          <p:cNvSpPr>
            <a:spLocks/>
          </p:cNvSpPr>
          <p:nvPr/>
        </p:nvSpPr>
        <p:spPr bwMode="auto">
          <a:xfrm>
            <a:off x="1252026" y="228600"/>
            <a:ext cx="694944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fr-FR" sz="2400" b="1" dirty="0">
                <a:solidFill>
                  <a:srgbClr val="4E84C4"/>
                </a:solidFill>
                <a:latin typeface="Myriad Pro"/>
              </a:rPr>
              <a:t>Gujarat RAPDRP – CCC– Agent Dashboard</a:t>
            </a:r>
            <a:endParaRPr lang="en-US" sz="2400" b="1" dirty="0">
              <a:solidFill>
                <a:srgbClr val="4E84C4"/>
              </a:solidFill>
              <a:latin typeface="Myriad Pro"/>
            </a:endParaRPr>
          </a:p>
        </p:txBody>
      </p:sp>
      <p:pic>
        <p:nvPicPr>
          <p:cNvPr id="5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158" y="142505"/>
            <a:ext cx="6970816" cy="415636"/>
          </a:xfrm>
        </p:spPr>
        <p:txBody>
          <a:bodyPr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Email &amp; SMS to consumers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  <p:pic>
        <p:nvPicPr>
          <p:cNvPr id="6" name="Picture 5" descr="G:\Presentation\screen shots\bill to the consumer thru mail.bmp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35034"/>
            <a:ext cx="9144000" cy="562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83179" y="605642"/>
            <a:ext cx="6092042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System sends energy bills through emails and SMS &amp; notifies consumer after payment receipt for registered consumers.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145" y="225632"/>
            <a:ext cx="7862455" cy="539072"/>
          </a:xfrm>
        </p:spPr>
        <p:txBody>
          <a:bodyPr/>
          <a:lstStyle/>
          <a:p>
            <a:r>
              <a:rPr lang="en-US" sz="2400" dirty="0" smtClean="0"/>
              <a:t>SMS Gateway Statistics across DISCOMs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pic>
        <p:nvPicPr>
          <p:cNvPr id="5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 bwMode="auto">
          <a:xfrm>
            <a:off x="819397" y="843148"/>
            <a:ext cx="7920842" cy="23751"/>
          </a:xfrm>
          <a:prstGeom prst="line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5061965"/>
              </p:ext>
            </p:extLst>
          </p:nvPr>
        </p:nvGraphicFramePr>
        <p:xfrm>
          <a:off x="323532" y="1268757"/>
          <a:ext cx="8568950" cy="3373116"/>
        </p:xfrm>
        <a:graphic>
          <a:graphicData uri="http://schemas.openxmlformats.org/drawingml/2006/table">
            <a:tbl>
              <a:tblPr/>
              <a:tblGrid>
                <a:gridCol w="1998510"/>
                <a:gridCol w="657044"/>
                <a:gridCol w="657044"/>
                <a:gridCol w="657044"/>
                <a:gridCol w="657044"/>
                <a:gridCol w="657044"/>
                <a:gridCol w="657044"/>
                <a:gridCol w="657044"/>
                <a:gridCol w="657044"/>
                <a:gridCol w="657044"/>
                <a:gridCol w="657044"/>
              </a:tblGrid>
              <a:tr h="419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SCENARIO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Dec-13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Jan-14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Feb-14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Mar-14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19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Complaint Related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19585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21640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12540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4994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5874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3644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104117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MDAS Feeder Outage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29653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27758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14915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98301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Portal App. Registration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LT/HT Bill to Consumer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135614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320438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440895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456920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690485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2048300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LT/HT Collection to Consumer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24528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38387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81589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174631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220132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240456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382169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1206804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Portal Online Payment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55509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Grand 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44891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86923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76324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232314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513401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684498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710376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1085275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3514032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-Road-Wallpa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39552" y="4293097"/>
            <a:ext cx="7560840" cy="2564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b="1" i="0" u="none" strike="noStrike" kern="120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IT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b="1" i="0" u="none" strike="noStrike" kern="120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implementation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b="1" i="0" u="none" strike="noStrike" kern="120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is a Journey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b="1" i="0" u="none" strike="noStrike" kern="120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and not a Destination</a:t>
            </a:r>
            <a:r>
              <a:rPr kumimoji="0" lang="en-US" sz="2800" b="1" i="0" u="none" strike="noStrike" kern="120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IN" sz="2800" b="1" i="0" u="none" strike="noStrike" kern="1200" normalizeH="0" baseline="0" noProof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CF7A2BDD-D331-44F0-96AA-4FB4ED497064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71800" y="548680"/>
            <a:ext cx="36004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defRPr/>
            </a:pPr>
            <a:r>
              <a:rPr lang="en-US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Narrow" pitchFamily="34" charset="0"/>
              </a:rPr>
              <a:t>Thanks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1170" y="304800"/>
            <a:ext cx="7499430" cy="762000"/>
          </a:xfrm>
        </p:spPr>
        <p:txBody>
          <a:bodyPr/>
          <a:lstStyle/>
          <a:p>
            <a:pPr algn="ctr"/>
            <a:r>
              <a:rPr lang="en-US" sz="2400" dirty="0" smtClean="0"/>
              <a:t>Servers at e-Urja Data Center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1600" dirty="0" smtClean="0"/>
              <a:t>IBM Servers – p-Series and x-Series Servers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Total 107 Server – 72 p-Series + 34 x-Series + 1 AVAS ( McAfee )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p Series Servers : p520,p550 and p570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b="1" dirty="0" smtClean="0"/>
              <a:t>Technology</a:t>
            </a:r>
            <a:r>
              <a:rPr lang="en-US" sz="1600" dirty="0" smtClean="0"/>
              <a:t> : RISC (Reduced Instruction Set Computing) based 4U servers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b="1" dirty="0" smtClean="0"/>
              <a:t>Processors : </a:t>
            </a:r>
            <a:r>
              <a:rPr lang="en-US" sz="1600" dirty="0" smtClean="0"/>
              <a:t>Power 5 (DC servers), Power 6, Power 7 (Latest)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b="1" dirty="0" smtClean="0"/>
              <a:t>Features</a:t>
            </a:r>
            <a:r>
              <a:rPr lang="en-US" sz="1600" dirty="0" smtClean="0"/>
              <a:t> : DLPAR (Dynamic Logical Partitioning), VIOS, Micro-partitioning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b="1" dirty="0" smtClean="0"/>
              <a:t>OS</a:t>
            </a:r>
            <a:r>
              <a:rPr lang="en-US" sz="1600" dirty="0" smtClean="0"/>
              <a:t> : Usually uses IBM AIX OS (Operating System)</a:t>
            </a:r>
          </a:p>
          <a:p>
            <a:pPr lvl="1">
              <a:buNone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x Series Servers : x346 and x366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b="1" dirty="0" smtClean="0"/>
              <a:t>Technology</a:t>
            </a:r>
            <a:r>
              <a:rPr lang="en-US" sz="1600" dirty="0" smtClean="0"/>
              <a:t> : Intel based 2U (x346) and 3U (x366) servers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b="1" dirty="0" smtClean="0"/>
              <a:t>Processors : </a:t>
            </a:r>
            <a:r>
              <a:rPr lang="en-US" sz="1600" dirty="0" smtClean="0"/>
              <a:t>Intel Xeon</a:t>
            </a:r>
            <a:endParaRPr lang="en-US" sz="1600" b="1" dirty="0" smtClean="0"/>
          </a:p>
          <a:p>
            <a:pPr lvl="1">
              <a:buFont typeface="Wingdings" pitchFamily="2" charset="2"/>
              <a:buChar char="ü"/>
            </a:pPr>
            <a:r>
              <a:rPr lang="en-US" sz="1600" b="1" dirty="0" smtClean="0"/>
              <a:t>Features</a:t>
            </a:r>
            <a:r>
              <a:rPr lang="en-US" sz="1600" dirty="0" smtClean="0"/>
              <a:t> : Integrated Systems Management Processor, Hot-swap Power supply, fans and hard disk drives 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b="1" dirty="0" smtClean="0"/>
              <a:t>OS</a:t>
            </a:r>
            <a:r>
              <a:rPr lang="en-US" sz="1600" dirty="0" smtClean="0"/>
              <a:t> : Linux and Windows</a:t>
            </a:r>
            <a:endParaRPr lang="en-IN" sz="16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33" y="264941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825" y="277792"/>
            <a:ext cx="7707775" cy="555585"/>
          </a:xfrm>
        </p:spPr>
        <p:txBody>
          <a:bodyPr/>
          <a:lstStyle/>
          <a:p>
            <a:pPr algn="ctr"/>
            <a:r>
              <a:rPr lang="en-US" sz="2400" dirty="0" smtClean="0"/>
              <a:t>Load Balancer &amp; Firewall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Load Balancer : </a:t>
            </a:r>
            <a:r>
              <a:rPr lang="en-US" sz="2000" u="sng" dirty="0" smtClean="0"/>
              <a:t>Radware WSD Pro</a:t>
            </a:r>
            <a:r>
              <a:rPr lang="en-US" sz="2000" dirty="0" smtClean="0"/>
              <a:t> : 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/>
              <a:t>A hardware device or software application that balances traffic between several servers to ensure that connections to the servers are evenly distributed. 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/>
              <a:t>Load balancing scheme - “Cyclic” - Traffic is distributed in round robin fashion.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/>
              <a:t>Two load balancers have been configured in “Active-Passive” mode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 smtClean="0"/>
              <a:t>Firewall : Checkpoint NGX VPN-1 Pro R60 (S/W Firewall)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000" dirty="0" smtClean="0"/>
              <a:t>To control traffic between computer networks with different zones of trust.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000" dirty="0" smtClean="0"/>
              <a:t>Prevents unauthorized access from outside to a data center network.</a:t>
            </a:r>
          </a:p>
          <a:p>
            <a:pPr marL="469900" lvl="1" indent="-4699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 smtClean="0">
                <a:ea typeface="+mn-ea"/>
                <a:cs typeface="+mn-cs"/>
              </a:rPr>
              <a:t>Installed NTP server for synchronizing server timings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33" y="264941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849" y="304800"/>
            <a:ext cx="7626752" cy="470704"/>
          </a:xfrm>
        </p:spPr>
        <p:txBody>
          <a:bodyPr/>
          <a:lstStyle/>
          <a:p>
            <a:pPr marL="0" marR="0" lvl="0" indent="0" algn="ctr" defTabSz="914400" fontAlgn="auto" latinLnBrk="0">
              <a:lnSpc>
                <a:spcPct val="100000"/>
              </a:lnSpc>
              <a:spcAft>
                <a:spcPts val="0"/>
              </a:spcAft>
              <a:tabLst/>
              <a:defRPr/>
            </a:pPr>
            <a:r>
              <a:rPr lang="en-US" sz="2400" dirty="0" smtClean="0"/>
              <a:t>Datacenter internal Network Connectivity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33" y="264941"/>
            <a:ext cx="561097" cy="733865"/>
          </a:xfrm>
          <a:prstGeom prst="rect">
            <a:avLst/>
          </a:prstGeom>
          <a:noFill/>
        </p:spPr>
      </p:pic>
      <p:pic>
        <p:nvPicPr>
          <p:cNvPr id="6" name="Picture 5" descr="DC Architecture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983848"/>
            <a:ext cx="6503020" cy="5370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273" y="304800"/>
            <a:ext cx="7638327" cy="586451"/>
          </a:xfrm>
        </p:spPr>
        <p:txBody>
          <a:bodyPr/>
          <a:lstStyle/>
          <a:p>
            <a:pPr algn="ctr"/>
            <a:r>
              <a:rPr lang="en-US" sz="2400" dirty="0" smtClean="0"/>
              <a:t>Wide Area Network across subsidiaries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CD4D06-93F9-4A8A-B47E-03DE29A4C12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33" y="264941"/>
            <a:ext cx="561097" cy="733865"/>
          </a:xfrm>
          <a:prstGeom prst="rect">
            <a:avLst/>
          </a:prstGeom>
          <a:noFill/>
        </p:spPr>
      </p:pic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357290" y="1000108"/>
            <a:ext cx="7344816" cy="4146525"/>
            <a:chOff x="975" y="1705"/>
            <a:chExt cx="9907" cy="5838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975" y="1705"/>
              <a:ext cx="9907" cy="5838"/>
              <a:chOff x="975" y="1705"/>
              <a:chExt cx="9907" cy="5838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auto">
              <a:xfrm>
                <a:off x="2715" y="3181"/>
                <a:ext cx="1200" cy="435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GETCO</a:t>
                </a:r>
                <a:endPara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AutoShape 5"/>
              <p:cNvSpPr>
                <a:spLocks noChangeArrowheads="1"/>
              </p:cNvSpPr>
              <p:nvPr/>
            </p:nvSpPr>
            <p:spPr bwMode="auto">
              <a:xfrm>
                <a:off x="4410" y="3181"/>
                <a:ext cx="1185" cy="435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DGVCL</a:t>
                </a: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AutoShape 6"/>
              <p:cNvSpPr>
                <a:spLocks noChangeArrowheads="1"/>
              </p:cNvSpPr>
              <p:nvPr/>
            </p:nvSpPr>
            <p:spPr bwMode="auto">
              <a:xfrm>
                <a:off x="6105" y="3211"/>
                <a:ext cx="1185" cy="435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4F81B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MGVCL</a:t>
                </a: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AutoShape 7"/>
              <p:cNvSpPr>
                <a:spLocks noChangeArrowheads="1"/>
              </p:cNvSpPr>
              <p:nvPr/>
            </p:nvSpPr>
            <p:spPr bwMode="auto">
              <a:xfrm>
                <a:off x="7776" y="3207"/>
                <a:ext cx="1185" cy="435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4F81B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UGVCL</a:t>
                </a: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AutoShape 8"/>
              <p:cNvSpPr>
                <a:spLocks noChangeArrowheads="1"/>
              </p:cNvSpPr>
              <p:nvPr/>
            </p:nvSpPr>
            <p:spPr bwMode="auto">
              <a:xfrm>
                <a:off x="9441" y="3222"/>
                <a:ext cx="1185" cy="435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4F81B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PGVCL</a:t>
                </a: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4" name="AutoShape 9"/>
              <p:cNvCxnSpPr>
                <a:cxnSpLocks noChangeShapeType="1"/>
              </p:cNvCxnSpPr>
              <p:nvPr/>
            </p:nvCxnSpPr>
            <p:spPr bwMode="auto">
              <a:xfrm>
                <a:off x="1575" y="3609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5" name="AutoShape 10"/>
              <p:cNvCxnSpPr>
                <a:cxnSpLocks noChangeShapeType="1"/>
              </p:cNvCxnSpPr>
              <p:nvPr/>
            </p:nvCxnSpPr>
            <p:spPr bwMode="auto">
              <a:xfrm>
                <a:off x="3255" y="3639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6" name="AutoShape 11"/>
              <p:cNvCxnSpPr>
                <a:cxnSpLocks noChangeShapeType="1"/>
              </p:cNvCxnSpPr>
              <p:nvPr/>
            </p:nvCxnSpPr>
            <p:spPr bwMode="auto">
              <a:xfrm>
                <a:off x="4950" y="3609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7" name="AutoShape 12"/>
              <p:cNvCxnSpPr>
                <a:cxnSpLocks noChangeShapeType="1"/>
              </p:cNvCxnSpPr>
              <p:nvPr/>
            </p:nvCxnSpPr>
            <p:spPr bwMode="auto">
              <a:xfrm>
                <a:off x="6675" y="3654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8" name="AutoShape 13"/>
              <p:cNvCxnSpPr>
                <a:cxnSpLocks noChangeShapeType="1"/>
              </p:cNvCxnSpPr>
              <p:nvPr/>
            </p:nvCxnSpPr>
            <p:spPr bwMode="auto">
              <a:xfrm>
                <a:off x="8355" y="3624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9" name="AutoShape 14"/>
              <p:cNvCxnSpPr>
                <a:cxnSpLocks noChangeShapeType="1"/>
              </p:cNvCxnSpPr>
              <p:nvPr/>
            </p:nvCxnSpPr>
            <p:spPr bwMode="auto">
              <a:xfrm>
                <a:off x="10020" y="3656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grpSp>
            <p:nvGrpSpPr>
              <p:cNvPr id="20" name="Group 168"/>
              <p:cNvGrpSpPr>
                <a:grpSpLocks/>
              </p:cNvGrpSpPr>
              <p:nvPr/>
            </p:nvGrpSpPr>
            <p:grpSpPr bwMode="auto">
              <a:xfrm>
                <a:off x="975" y="3181"/>
                <a:ext cx="1443" cy="2168"/>
                <a:chOff x="975" y="3181"/>
                <a:chExt cx="1443" cy="2168"/>
              </a:xfrm>
            </p:grpSpPr>
            <p:sp>
              <p:nvSpPr>
                <p:cNvPr id="52" name="AutoShape 16"/>
                <p:cNvSpPr>
                  <a:spLocks noChangeArrowheads="1"/>
                </p:cNvSpPr>
                <p:nvPr/>
              </p:nvSpPr>
              <p:spPr bwMode="auto">
                <a:xfrm>
                  <a:off x="1035" y="3181"/>
                  <a:ext cx="1200" cy="43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6D9F1"/>
                </a:solidFill>
                <a:ln w="9525">
                  <a:solidFill>
                    <a:srgbClr val="1F497D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IN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GSECL</a:t>
                  </a:r>
                  <a:endParaRPr kumimoji="0" lang="en-US" sz="2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" name="AutoShape 17"/>
                <p:cNvSpPr>
                  <a:spLocks noChangeArrowheads="1"/>
                </p:cNvSpPr>
                <p:nvPr/>
              </p:nvSpPr>
              <p:spPr bwMode="auto">
                <a:xfrm>
                  <a:off x="975" y="4197"/>
                  <a:ext cx="1443" cy="115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6D9F1"/>
                </a:solidFill>
                <a:ln w="9525">
                  <a:solidFill>
                    <a:srgbClr val="1F497D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IN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Power</a:t>
                  </a:r>
                </a:p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IN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Stations-</a:t>
                  </a:r>
                </a:p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IN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1" name="AutoShape 18"/>
              <p:cNvSpPr>
                <a:spLocks noChangeArrowheads="1"/>
              </p:cNvSpPr>
              <p:nvPr/>
            </p:nvSpPr>
            <p:spPr bwMode="auto">
              <a:xfrm>
                <a:off x="2670" y="4242"/>
                <a:ext cx="1454" cy="87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Circles-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13+3 Zones</a:t>
                </a:r>
                <a:br>
                  <a:rPr kumimoji="0" lang="en-IN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AutoShape 19"/>
              <p:cNvSpPr>
                <a:spLocks noChangeArrowheads="1"/>
              </p:cNvSpPr>
              <p:nvPr/>
            </p:nvSpPr>
            <p:spPr bwMode="auto">
              <a:xfrm>
                <a:off x="2672" y="5520"/>
                <a:ext cx="1452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Divisions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63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3" name="AutoShape 20"/>
              <p:cNvCxnSpPr>
                <a:cxnSpLocks noChangeShapeType="1"/>
              </p:cNvCxnSpPr>
              <p:nvPr/>
            </p:nvCxnSpPr>
            <p:spPr bwMode="auto">
              <a:xfrm>
                <a:off x="3288" y="6277"/>
                <a:ext cx="0" cy="452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24" name="AutoShape 21"/>
              <p:cNvSpPr>
                <a:spLocks noChangeArrowheads="1"/>
              </p:cNvSpPr>
              <p:nvPr/>
            </p:nvSpPr>
            <p:spPr bwMode="auto">
              <a:xfrm>
                <a:off x="2657" y="6724"/>
                <a:ext cx="1467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Sub/Stns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1350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AutoShape 22"/>
              <p:cNvSpPr>
                <a:spLocks noChangeArrowheads="1"/>
              </p:cNvSpPr>
              <p:nvPr/>
            </p:nvSpPr>
            <p:spPr bwMode="auto">
              <a:xfrm>
                <a:off x="4338" y="4205"/>
                <a:ext cx="1400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Circles-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4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AutoShape 23"/>
              <p:cNvSpPr>
                <a:spLocks noChangeArrowheads="1"/>
              </p:cNvSpPr>
              <p:nvPr/>
            </p:nvSpPr>
            <p:spPr bwMode="auto">
              <a:xfrm>
                <a:off x="4340" y="5539"/>
                <a:ext cx="1504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Divisions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19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7" name="AutoShape 24"/>
              <p:cNvCxnSpPr>
                <a:cxnSpLocks noChangeShapeType="1"/>
              </p:cNvCxnSpPr>
              <p:nvPr/>
            </p:nvCxnSpPr>
            <p:spPr bwMode="auto">
              <a:xfrm>
                <a:off x="4923" y="4996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28" name="AutoShape 25"/>
              <p:cNvCxnSpPr>
                <a:cxnSpLocks noChangeShapeType="1"/>
              </p:cNvCxnSpPr>
              <p:nvPr/>
            </p:nvCxnSpPr>
            <p:spPr bwMode="auto">
              <a:xfrm>
                <a:off x="4896" y="6277"/>
                <a:ext cx="27" cy="476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29" name="AutoShape 26"/>
              <p:cNvSpPr>
                <a:spLocks noChangeArrowheads="1"/>
              </p:cNvSpPr>
              <p:nvPr/>
            </p:nvSpPr>
            <p:spPr bwMode="auto">
              <a:xfrm>
                <a:off x="4325" y="6743"/>
                <a:ext cx="1413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Sub/Sdns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108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AutoShape 27"/>
              <p:cNvSpPr>
                <a:spLocks noChangeArrowheads="1"/>
              </p:cNvSpPr>
              <p:nvPr/>
            </p:nvSpPr>
            <p:spPr bwMode="auto">
              <a:xfrm>
                <a:off x="6072" y="4256"/>
                <a:ext cx="1331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Circles-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5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AutoShape 28"/>
              <p:cNvSpPr>
                <a:spLocks noChangeArrowheads="1"/>
              </p:cNvSpPr>
              <p:nvPr/>
            </p:nvSpPr>
            <p:spPr bwMode="auto">
              <a:xfrm>
                <a:off x="6074" y="5534"/>
                <a:ext cx="1461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Divisions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18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2" name="AutoShape 29"/>
              <p:cNvCxnSpPr>
                <a:cxnSpLocks noChangeShapeType="1"/>
              </p:cNvCxnSpPr>
              <p:nvPr/>
            </p:nvCxnSpPr>
            <p:spPr bwMode="auto">
              <a:xfrm>
                <a:off x="6657" y="4969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33" name="AutoShape 30"/>
              <p:cNvCxnSpPr>
                <a:cxnSpLocks noChangeShapeType="1"/>
              </p:cNvCxnSpPr>
              <p:nvPr/>
            </p:nvCxnSpPr>
            <p:spPr bwMode="auto">
              <a:xfrm>
                <a:off x="6758" y="6277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34" name="AutoShape 31"/>
              <p:cNvSpPr>
                <a:spLocks noChangeArrowheads="1"/>
              </p:cNvSpPr>
              <p:nvPr/>
            </p:nvSpPr>
            <p:spPr bwMode="auto">
              <a:xfrm>
                <a:off x="6059" y="6794"/>
                <a:ext cx="1476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Sub/Sdns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105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AutoShape 32"/>
              <p:cNvSpPr>
                <a:spLocks noChangeArrowheads="1"/>
              </p:cNvSpPr>
              <p:nvPr/>
            </p:nvSpPr>
            <p:spPr bwMode="auto">
              <a:xfrm>
                <a:off x="7772" y="4222"/>
                <a:ext cx="1367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Circles-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4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AutoShape 33"/>
              <p:cNvSpPr>
                <a:spLocks noChangeArrowheads="1"/>
              </p:cNvSpPr>
              <p:nvPr/>
            </p:nvSpPr>
            <p:spPr bwMode="auto">
              <a:xfrm>
                <a:off x="7774" y="5556"/>
                <a:ext cx="1452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Divisions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21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7" name="AutoShape 34"/>
              <p:cNvCxnSpPr>
                <a:cxnSpLocks noChangeShapeType="1"/>
              </p:cNvCxnSpPr>
              <p:nvPr/>
            </p:nvCxnSpPr>
            <p:spPr bwMode="auto">
              <a:xfrm>
                <a:off x="8357" y="4996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38" name="AutoShape 36"/>
              <p:cNvSpPr>
                <a:spLocks noChangeArrowheads="1"/>
              </p:cNvSpPr>
              <p:nvPr/>
            </p:nvSpPr>
            <p:spPr bwMode="auto">
              <a:xfrm>
                <a:off x="7759" y="6760"/>
                <a:ext cx="1380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Sub/Sdns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126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AutoShape 37"/>
              <p:cNvSpPr>
                <a:spLocks noChangeArrowheads="1"/>
              </p:cNvSpPr>
              <p:nvPr/>
            </p:nvSpPr>
            <p:spPr bwMode="auto">
              <a:xfrm>
                <a:off x="9438" y="4239"/>
                <a:ext cx="1444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Circles-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11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AutoShape 38"/>
              <p:cNvSpPr>
                <a:spLocks noChangeArrowheads="1"/>
              </p:cNvSpPr>
              <p:nvPr/>
            </p:nvSpPr>
            <p:spPr bwMode="auto">
              <a:xfrm>
                <a:off x="9440" y="5517"/>
                <a:ext cx="1442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Divisions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44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1" name="AutoShape 39"/>
              <p:cNvCxnSpPr>
                <a:cxnSpLocks noChangeShapeType="1"/>
              </p:cNvCxnSpPr>
              <p:nvPr/>
            </p:nvCxnSpPr>
            <p:spPr bwMode="auto">
              <a:xfrm>
                <a:off x="10023" y="4996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2" name="AutoShape 40"/>
              <p:cNvCxnSpPr>
                <a:cxnSpLocks noChangeShapeType="1"/>
              </p:cNvCxnSpPr>
              <p:nvPr/>
            </p:nvCxnSpPr>
            <p:spPr bwMode="auto">
              <a:xfrm>
                <a:off x="10008" y="6229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43" name="AutoShape 41"/>
              <p:cNvSpPr>
                <a:spLocks noChangeArrowheads="1"/>
              </p:cNvSpPr>
              <p:nvPr/>
            </p:nvSpPr>
            <p:spPr bwMode="auto">
              <a:xfrm>
                <a:off x="9425" y="6777"/>
                <a:ext cx="1317" cy="749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Sub/Sdns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224</a:t>
                </a:r>
                <a:br>
                  <a:rPr kumimoji="0" lang="en-IN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</a:b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4" name="AutoShape 42"/>
              <p:cNvCxnSpPr>
                <a:cxnSpLocks noChangeShapeType="1"/>
              </p:cNvCxnSpPr>
              <p:nvPr/>
            </p:nvCxnSpPr>
            <p:spPr bwMode="auto">
              <a:xfrm>
                <a:off x="1556" y="2689"/>
                <a:ext cx="8418" cy="1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/>
              </a:ln>
            </p:spPr>
          </p:cxnSp>
          <p:cxnSp>
            <p:nvCxnSpPr>
              <p:cNvPr id="45" name="AutoShape 43"/>
              <p:cNvCxnSpPr>
                <a:cxnSpLocks noChangeShapeType="1"/>
              </p:cNvCxnSpPr>
              <p:nvPr/>
            </p:nvCxnSpPr>
            <p:spPr bwMode="auto">
              <a:xfrm>
                <a:off x="9941" y="2659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6" name="AutoShape 44"/>
              <p:cNvCxnSpPr>
                <a:cxnSpLocks noChangeShapeType="1"/>
              </p:cNvCxnSpPr>
              <p:nvPr/>
            </p:nvCxnSpPr>
            <p:spPr bwMode="auto">
              <a:xfrm>
                <a:off x="1596" y="2678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7" name="AutoShape 45"/>
              <p:cNvCxnSpPr>
                <a:cxnSpLocks noChangeShapeType="1"/>
              </p:cNvCxnSpPr>
              <p:nvPr/>
            </p:nvCxnSpPr>
            <p:spPr bwMode="auto">
              <a:xfrm>
                <a:off x="6600" y="2701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8" name="AutoShape 46"/>
              <p:cNvCxnSpPr>
                <a:cxnSpLocks noChangeShapeType="1"/>
              </p:cNvCxnSpPr>
              <p:nvPr/>
            </p:nvCxnSpPr>
            <p:spPr bwMode="auto">
              <a:xfrm>
                <a:off x="8319" y="2703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9" name="AutoShape 47"/>
              <p:cNvCxnSpPr>
                <a:cxnSpLocks noChangeShapeType="1"/>
              </p:cNvCxnSpPr>
              <p:nvPr/>
            </p:nvCxnSpPr>
            <p:spPr bwMode="auto">
              <a:xfrm>
                <a:off x="3247" y="2662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50" name="AutoShape 48"/>
              <p:cNvCxnSpPr>
                <a:cxnSpLocks noChangeShapeType="1"/>
              </p:cNvCxnSpPr>
              <p:nvPr/>
            </p:nvCxnSpPr>
            <p:spPr bwMode="auto">
              <a:xfrm>
                <a:off x="4915" y="2662"/>
                <a:ext cx="15" cy="558"/>
              </a:xfrm>
              <a:prstGeom prst="straightConnector1">
                <a:avLst/>
              </a:prstGeom>
              <a:noFill/>
              <a:ln w="25400">
                <a:solidFill>
                  <a:srgbClr val="1F497D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51" name="AutoShape 49"/>
              <p:cNvSpPr>
                <a:spLocks noChangeArrowheads="1"/>
              </p:cNvSpPr>
              <p:nvPr/>
            </p:nvSpPr>
            <p:spPr bwMode="auto">
              <a:xfrm>
                <a:off x="5015" y="1705"/>
                <a:ext cx="1200" cy="435"/>
              </a:xfrm>
              <a:prstGeom prst="roundRect">
                <a:avLst>
                  <a:gd name="adj" fmla="val 16667"/>
                </a:avLst>
              </a:prstGeom>
              <a:solidFill>
                <a:srgbClr val="C6D9F1"/>
              </a:solidFill>
              <a:ln w="9525">
                <a:solidFill>
                  <a:srgbClr val="1F497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N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GUVNL</a:t>
                </a:r>
                <a:endPara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8" name="AutoShape 51"/>
            <p:cNvCxnSpPr>
              <a:cxnSpLocks noChangeShapeType="1"/>
            </p:cNvCxnSpPr>
            <p:nvPr/>
          </p:nvCxnSpPr>
          <p:spPr bwMode="auto">
            <a:xfrm>
              <a:off x="5610" y="2098"/>
              <a:ext cx="15" cy="558"/>
            </a:xfrm>
            <a:prstGeom prst="straightConnector1">
              <a:avLst/>
            </a:prstGeom>
            <a:noFill/>
            <a:ln w="25400">
              <a:solidFill>
                <a:srgbClr val="1F497D"/>
              </a:solidFill>
              <a:round/>
              <a:headEnd/>
              <a:tailEnd type="triangle" w="med" len="med"/>
            </a:ln>
          </p:spPr>
        </p:cxnSp>
      </p:grpSp>
      <p:sp>
        <p:nvSpPr>
          <p:cNvPr id="102" name="AutoShape 14"/>
          <p:cNvSpPr>
            <a:spLocks noChangeArrowheads="1"/>
          </p:cNvSpPr>
          <p:nvPr/>
        </p:nvSpPr>
        <p:spPr bwMode="auto">
          <a:xfrm>
            <a:off x="54520" y="4734046"/>
            <a:ext cx="2213224" cy="39353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400" dirty="0">
                <a:latin typeface="Calibri" pitchFamily="34" charset="0"/>
                <a:ea typeface="Calibri" pitchFamily="34" charset="0"/>
                <a:cs typeface="Shruti" pitchFamily="34" charset="0"/>
              </a:rPr>
              <a:t>BSNL Lease Line Network</a:t>
            </a:r>
            <a:endParaRPr lang="en-US" sz="2800" dirty="0">
              <a:latin typeface="Verdana" pitchFamily="34" charset="0"/>
              <a:ea typeface="Calibri" pitchFamily="34" charset="0"/>
              <a:cs typeface="Shruti" pitchFamily="34" charset="0"/>
            </a:endParaRPr>
          </a:p>
        </p:txBody>
      </p:sp>
      <p:sp>
        <p:nvSpPr>
          <p:cNvPr id="103" name="Rectangle 23"/>
          <p:cNvSpPr>
            <a:spLocks noChangeArrowheads="1"/>
          </p:cNvSpPr>
          <p:nvPr/>
        </p:nvSpPr>
        <p:spPr bwMode="auto">
          <a:xfrm>
            <a:off x="138896" y="5213176"/>
            <a:ext cx="3437681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400" b="1" dirty="0">
                <a:latin typeface="Calibri" pitchFamily="34" charset="0"/>
                <a:ea typeface="Calibri" pitchFamily="34" charset="0"/>
                <a:cs typeface="Shruti" pitchFamily="34" charset="0"/>
              </a:rPr>
              <a:t>Subdivision to  Division            -  2 MBPS</a:t>
            </a:r>
            <a:endParaRPr lang="en-US" sz="1000" dirty="0">
              <a:latin typeface="Verdana" pitchFamily="34" charset="0"/>
              <a:ea typeface="Calibri" pitchFamily="34" charset="0"/>
              <a:cs typeface="Shruti" pitchFamily="34" charset="0"/>
            </a:endParaRPr>
          </a:p>
          <a:p>
            <a:pPr eaLnBrk="0" hangingPunct="0"/>
            <a:r>
              <a:rPr lang="en-US" sz="1400" b="1" dirty="0">
                <a:latin typeface="Calibri" pitchFamily="34" charset="0"/>
                <a:ea typeface="Calibri" pitchFamily="34" charset="0"/>
                <a:cs typeface="Shruti" pitchFamily="34" charset="0"/>
              </a:rPr>
              <a:t>Division        to  Circle               -  2 MBPS</a:t>
            </a:r>
            <a:endParaRPr lang="en-US" sz="1000" dirty="0">
              <a:latin typeface="Verdana" pitchFamily="34" charset="0"/>
            </a:endParaRPr>
          </a:p>
          <a:p>
            <a:pPr eaLnBrk="0" hangingPunct="0"/>
            <a:r>
              <a:rPr lang="en-US" sz="14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Circle            to  Corporate       -  4 MBPS</a:t>
            </a:r>
            <a:endParaRPr lang="en-US" sz="1000" dirty="0">
              <a:latin typeface="Verdana" pitchFamily="34" charset="0"/>
            </a:endParaRPr>
          </a:p>
          <a:p>
            <a:pPr eaLnBrk="0" hangingPunct="0"/>
            <a:r>
              <a:rPr lang="en-US" sz="14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Corporate   to   Data Center   - </a:t>
            </a:r>
            <a:r>
              <a:rPr lang="en-US" sz="14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14 to 34  MBPS</a:t>
            </a:r>
            <a:endParaRPr lang="en-US" sz="2000" b="1" dirty="0">
              <a:latin typeface="Verdana" pitchFamily="34" charset="0"/>
            </a:endParaRPr>
          </a:p>
        </p:txBody>
      </p:sp>
      <p:sp>
        <p:nvSpPr>
          <p:cNvPr id="104" name="AutoShape 15"/>
          <p:cNvSpPr>
            <a:spLocks noChangeArrowheads="1"/>
          </p:cNvSpPr>
          <p:nvPr/>
        </p:nvSpPr>
        <p:spPr bwMode="auto">
          <a:xfrm>
            <a:off x="35496" y="6146157"/>
            <a:ext cx="3124200" cy="66721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400" b="1" dirty="0">
                <a:latin typeface="Calibri" pitchFamily="34" charset="0"/>
                <a:ea typeface="Calibri" pitchFamily="34" charset="0"/>
                <a:cs typeface="Shruti" pitchFamily="34" charset="0"/>
              </a:rPr>
              <a:t>Dial Up/ Radio Frequency Network</a:t>
            </a:r>
            <a:endParaRPr lang="en-US" sz="1100" b="1" dirty="0">
              <a:latin typeface="Verdana" pitchFamily="34" charset="0"/>
              <a:ea typeface="Calibri" pitchFamily="34" charset="0"/>
              <a:cs typeface="Shruti" pitchFamily="34" charset="0"/>
            </a:endParaRPr>
          </a:p>
          <a:p>
            <a:pPr algn="ctr" eaLnBrk="0" hangingPunct="0"/>
            <a:r>
              <a:rPr lang="en-US" sz="1400" b="1" dirty="0">
                <a:latin typeface="Calibri" pitchFamily="34" charset="0"/>
                <a:ea typeface="Calibri" pitchFamily="34" charset="0"/>
                <a:cs typeface="Shruti" pitchFamily="34" charset="0"/>
              </a:rPr>
              <a:t>Substation to Division   -  256 KBPS</a:t>
            </a:r>
            <a:endParaRPr lang="en-US" sz="1100" b="1" dirty="0">
              <a:latin typeface="Verdana" pitchFamily="34" charset="0"/>
            </a:endParaRPr>
          </a:p>
          <a:p>
            <a:pPr eaLnBrk="0" hangingPunct="0"/>
            <a:endParaRPr lang="en-US" sz="1600" dirty="0">
              <a:latin typeface="Verdana" pitchFamily="34" charset="0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228600" y="71438"/>
            <a:ext cx="891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rIns="45720" anchor="b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Bookman Old Style" pitchFamily="18" charset="0"/>
              </a:rPr>
              <a:t>m</a:t>
            </a:r>
            <a:endParaRPr lang="en-IN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2531" name="Text Box 13"/>
          <p:cNvSpPr txBox="1">
            <a:spLocks noChangeArrowheads="1"/>
          </p:cNvSpPr>
          <p:nvPr/>
        </p:nvSpPr>
        <p:spPr bwMode="auto">
          <a:xfrm>
            <a:off x="857256" y="285728"/>
            <a:ext cx="80010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rIns="45720" anchor="b">
            <a:spAutoFit/>
          </a:bodyPr>
          <a:lstStyle/>
          <a:p>
            <a:pPr algn="ctr" eaLnBrk="0" hangingPunct="0"/>
            <a:r>
              <a:rPr lang="en-US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Information Securities Monitoring System (ISMS)Components</a:t>
            </a:r>
            <a:endParaRPr lang="hi-IN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111169"/>
            <a:ext cx="8262966" cy="509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7713" lvl="1" indent="-285750" algn="just">
              <a:lnSpc>
                <a:spcPct val="125000"/>
              </a:lnSpc>
              <a:buSzPct val="80000"/>
              <a:buFont typeface="Wingdings" pitchFamily="2" charset="2"/>
              <a:buChar char="Ø"/>
              <a:defRPr/>
            </a:pPr>
            <a:r>
              <a:rPr lang="en-US" sz="1600" b="1" dirty="0" smtClean="0">
                <a:latin typeface="+mn-lt"/>
                <a:cs typeface="Times New Roman" pitchFamily="18" charset="0"/>
              </a:rPr>
              <a:t>Active Directory Services (ADS)</a:t>
            </a:r>
          </a:p>
          <a:p>
            <a:pPr marL="1204913" lvl="2" indent="-285750" algn="just">
              <a:lnSpc>
                <a:spcPct val="125000"/>
              </a:lnSpc>
              <a:buSzPct val="80000"/>
              <a:buFont typeface="Wingdings" pitchFamily="2" charset="2"/>
              <a:buChar char="§"/>
              <a:defRPr/>
            </a:pPr>
            <a:r>
              <a:rPr lang="en-US" sz="1400" dirty="0" smtClean="0">
                <a:latin typeface="+mn-lt"/>
              </a:rPr>
              <a:t>To assign enterprise-wide policies, deploy programs to many computers and apply critical updates to an entire organization centrally. AD stores information and settings relation to an organization in a central, Organized, accessible database.</a:t>
            </a:r>
          </a:p>
          <a:p>
            <a:pPr marL="747713" lvl="1" indent="-285750" algn="just">
              <a:lnSpc>
                <a:spcPct val="125000"/>
              </a:lnSpc>
              <a:buSzPct val="80000"/>
              <a:buFont typeface="Wingdings" pitchFamily="2" charset="2"/>
              <a:buChar char="Ø"/>
              <a:defRPr/>
            </a:pPr>
            <a:r>
              <a:rPr lang="en-US" b="1" dirty="0" smtClean="0">
                <a:latin typeface="+mn-lt"/>
                <a:cs typeface="Times New Roman" pitchFamily="18" charset="0"/>
              </a:rPr>
              <a:t>Internet Securities Acceleration Firewall (ISA)</a:t>
            </a:r>
          </a:p>
          <a:p>
            <a:pPr marL="1204913" lvl="2" indent="-285750" algn="just">
              <a:lnSpc>
                <a:spcPct val="125000"/>
              </a:lnSpc>
              <a:buSzPct val="80000"/>
              <a:buFont typeface="Wingdings" pitchFamily="2" charset="2"/>
              <a:buChar char="§"/>
              <a:defRPr/>
            </a:pPr>
            <a:r>
              <a:rPr lang="en-US" sz="1400" dirty="0" smtClean="0">
                <a:latin typeface="+mn-lt"/>
              </a:rPr>
              <a:t>A security gateway that protects IT environments from Internet-based threats while providing users with secure remote access to applications and data.</a:t>
            </a:r>
          </a:p>
          <a:p>
            <a:pPr marL="1204913" lvl="2" indent="-285750" algn="just">
              <a:lnSpc>
                <a:spcPct val="125000"/>
              </a:lnSpc>
              <a:buSzPct val="80000"/>
              <a:buFont typeface="Wingdings" pitchFamily="2" charset="2"/>
              <a:buChar char="§"/>
              <a:defRPr/>
            </a:pPr>
            <a:r>
              <a:rPr lang="en-US" sz="1400" dirty="0" smtClean="0">
                <a:latin typeface="+mn-lt"/>
              </a:rPr>
              <a:t>Uses firewall policies to protect networks and control traffic flowing in and out of the organization.</a:t>
            </a:r>
          </a:p>
          <a:p>
            <a:pPr marL="747713" lvl="1" indent="-285750" algn="just">
              <a:lnSpc>
                <a:spcPct val="125000"/>
              </a:lnSpc>
              <a:buSzPct val="80000"/>
              <a:buFont typeface="Wingdings" pitchFamily="2" charset="2"/>
              <a:buChar char="Ø"/>
              <a:defRPr/>
            </a:pPr>
            <a:r>
              <a:rPr lang="en-US" b="1" dirty="0" smtClean="0">
                <a:latin typeface="+mn-lt"/>
                <a:cs typeface="Times New Roman" pitchFamily="18" charset="0"/>
              </a:rPr>
              <a:t>Centralized &amp; Automated Norton  Anti-virus Solution (AV)</a:t>
            </a:r>
          </a:p>
          <a:p>
            <a:pPr marL="1204913" lvl="2" indent="-285750" algn="just">
              <a:lnSpc>
                <a:spcPct val="125000"/>
              </a:lnSpc>
              <a:buSzPct val="80000"/>
              <a:buFont typeface="Wingdings" pitchFamily="2" charset="2"/>
              <a:buChar char="§"/>
              <a:defRPr/>
            </a:pPr>
            <a:r>
              <a:rPr lang="en-US" sz="1400" dirty="0" smtClean="0">
                <a:latin typeface="+mn-lt"/>
              </a:rPr>
              <a:t>Central Administration with monitoring &amp; controlling signature, engine patterns, spasm, malwares and other malicious codes. </a:t>
            </a:r>
          </a:p>
          <a:p>
            <a:pPr marL="747713" lvl="1" indent="-285750" algn="just">
              <a:lnSpc>
                <a:spcPct val="125000"/>
              </a:lnSpc>
              <a:buSzPct val="80000"/>
              <a:buFont typeface="Wingdings" pitchFamily="2" charset="2"/>
              <a:buChar char="Ø"/>
              <a:defRPr/>
            </a:pPr>
            <a:r>
              <a:rPr lang="en-US" b="1" dirty="0" smtClean="0">
                <a:latin typeface="+mn-lt"/>
                <a:cs typeface="Times New Roman" pitchFamily="18" charset="0"/>
              </a:rPr>
              <a:t>Network Monitoring System (NMS)</a:t>
            </a:r>
          </a:p>
          <a:p>
            <a:pPr marL="1204913" lvl="2" indent="-285750" algn="just">
              <a:lnSpc>
                <a:spcPct val="125000"/>
              </a:lnSpc>
              <a:buSzPct val="80000"/>
              <a:buFont typeface="Wingdings" pitchFamily="2" charset="2"/>
              <a:buChar char="§"/>
              <a:defRPr/>
            </a:pPr>
            <a:r>
              <a:rPr lang="en-US" sz="1400" dirty="0" smtClean="0">
                <a:latin typeface="+mn-lt"/>
              </a:rPr>
              <a:t>Availability of Network,  Bandwidth capacity utilization, CPU and Memory Utilization,  Interface errors and discards,  Network Latency, Node, Volume Status &amp; Volume Usage</a:t>
            </a:r>
          </a:p>
        </p:txBody>
      </p:sp>
      <p:pic>
        <p:nvPicPr>
          <p:cNvPr id="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895" y="152399"/>
            <a:ext cx="561097" cy="733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7111</TotalTime>
  <Words>2814</Words>
  <Application>Microsoft Office PowerPoint</Application>
  <PresentationFormat>On-screen Show (4:3)</PresentationFormat>
  <Paragraphs>1231</Paragraphs>
  <Slides>49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Profile</vt:lpstr>
      <vt:lpstr>Chart</vt:lpstr>
      <vt:lpstr>Slide 1</vt:lpstr>
      <vt:lpstr>e-Urja Objectives</vt:lpstr>
      <vt:lpstr>e-Urja Data Center, GUVNL</vt:lpstr>
      <vt:lpstr>Slide 4</vt:lpstr>
      <vt:lpstr>Servers at e-Urja Data Center</vt:lpstr>
      <vt:lpstr>Load Balancer &amp; Firewall</vt:lpstr>
      <vt:lpstr>Datacenter internal Network Connectivity</vt:lpstr>
      <vt:lpstr>Wide Area Network across subsidiaries</vt:lpstr>
      <vt:lpstr>Slide 9</vt:lpstr>
      <vt:lpstr>Software Components of e-Urja (ERP)</vt:lpstr>
      <vt:lpstr>E-Urja Implemented Modules</vt:lpstr>
      <vt:lpstr>E-Urja Implemented Modules</vt:lpstr>
      <vt:lpstr>Slide 13</vt:lpstr>
      <vt:lpstr>Slide 14</vt:lpstr>
      <vt:lpstr>Slide 15</vt:lpstr>
      <vt:lpstr>Slide 16</vt:lpstr>
      <vt:lpstr>Business Benefits …. </vt:lpstr>
      <vt:lpstr>Slide 18</vt:lpstr>
      <vt:lpstr>Slide 19</vt:lpstr>
      <vt:lpstr>Slide 20</vt:lpstr>
      <vt:lpstr>Slide 21</vt:lpstr>
      <vt:lpstr>Slide 22</vt:lpstr>
      <vt:lpstr>Slide 23</vt:lpstr>
      <vt:lpstr>Login to Portal</vt:lpstr>
      <vt:lpstr>Creating New Connection Application in Portal </vt:lpstr>
      <vt:lpstr>Creating New Connection Application in Portal </vt:lpstr>
      <vt:lpstr>Creating New Connection Application in Portal </vt:lpstr>
      <vt:lpstr>Application number is generated at Portal</vt:lpstr>
      <vt:lpstr>Query for Application Status from Portal</vt:lpstr>
      <vt:lpstr>Details of SR with the current task </vt:lpstr>
      <vt:lpstr>Online Payment of FQ charges from Portal</vt:lpstr>
      <vt:lpstr>Acknowledgement of Online Payment of FQ </vt:lpstr>
      <vt:lpstr>Initiatives for e-Payment</vt:lpstr>
      <vt:lpstr>Any Time Payment (ATP) Machine</vt:lpstr>
      <vt:lpstr>Slide 35</vt:lpstr>
      <vt:lpstr>Kiosk Payment</vt:lpstr>
      <vt:lpstr>ePayment(Bill Pay, Portal Payment, Mobile Payment &amp; ECS)</vt:lpstr>
      <vt:lpstr>Consumers using Portal services for service connections in DISCOMs</vt:lpstr>
      <vt:lpstr>Consumers using Portal services for service connections in DISCOMs</vt:lpstr>
      <vt:lpstr>Portal/CCC Transactions Detail for last few months (All DISCOMS)</vt:lpstr>
      <vt:lpstr>DGVCL DETAILS OF YEAR-WISE ePAYMENT SUMMARY                                                          (Rs.in Lacs)</vt:lpstr>
      <vt:lpstr>PGVCL DETAILS OF YEAR-WISE ePAYMENT SUMMARY                                                      (Rs.in Lacs)</vt:lpstr>
      <vt:lpstr>MGVCL DETAILS OF YEAR-WISE ePAYMENT SUMMARY                                                        (Rs.in Lacs)</vt:lpstr>
      <vt:lpstr>UGVCL DETAILS OF YEAR-WISE ePAYMENT SUMMARY                                                         (Rs.in Lacs)</vt:lpstr>
      <vt:lpstr>Slide 45</vt:lpstr>
      <vt:lpstr>Slide 46</vt:lpstr>
      <vt:lpstr>Email &amp; SMS to consumers</vt:lpstr>
      <vt:lpstr>SMS Gateway Statistics across DISCOMs</vt:lpstr>
      <vt:lpstr>Slide 49</vt:lpstr>
    </vt:vector>
  </TitlesOfParts>
  <Company>RVPN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Demand Supply Scenario</dc:title>
  <dc:creator>SE-NPP</dc:creator>
  <cp:lastModifiedBy>ajdeshmukh376</cp:lastModifiedBy>
  <cp:revision>1103</cp:revision>
  <dcterms:created xsi:type="dcterms:W3CDTF">2006-07-11T07:33:54Z</dcterms:created>
  <dcterms:modified xsi:type="dcterms:W3CDTF">2014-08-30T11:25:55Z</dcterms:modified>
</cp:coreProperties>
</file>